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2"/>
  </p:notesMasterIdLst>
  <p:sldIdLst>
    <p:sldId id="275" r:id="rId2"/>
    <p:sldId id="286" r:id="rId3"/>
    <p:sldId id="360" r:id="rId4"/>
    <p:sldId id="361" r:id="rId5"/>
    <p:sldId id="297" r:id="rId6"/>
    <p:sldId id="287" r:id="rId7"/>
    <p:sldId id="299" r:id="rId8"/>
    <p:sldId id="298" r:id="rId9"/>
    <p:sldId id="288" r:id="rId10"/>
    <p:sldId id="300" r:id="rId11"/>
    <p:sldId id="285" r:id="rId12"/>
    <p:sldId id="289" r:id="rId13"/>
    <p:sldId id="302" r:id="rId14"/>
    <p:sldId id="303" r:id="rId15"/>
    <p:sldId id="290" r:id="rId16"/>
    <p:sldId id="291" r:id="rId17"/>
    <p:sldId id="292" r:id="rId18"/>
    <p:sldId id="293" r:id="rId19"/>
    <p:sldId id="294" r:id="rId20"/>
    <p:sldId id="295" r:id="rId21"/>
    <p:sldId id="301" r:id="rId22"/>
    <p:sldId id="304" r:id="rId23"/>
    <p:sldId id="362" r:id="rId24"/>
    <p:sldId id="363" r:id="rId25"/>
    <p:sldId id="305" r:id="rId26"/>
    <p:sldId id="306" r:id="rId27"/>
    <p:sldId id="318" r:id="rId28"/>
    <p:sldId id="319" r:id="rId29"/>
    <p:sldId id="335" r:id="rId30"/>
    <p:sldId id="336" r:id="rId31"/>
    <p:sldId id="337" r:id="rId32"/>
    <p:sldId id="338" r:id="rId33"/>
    <p:sldId id="307" r:id="rId34"/>
    <p:sldId id="308" r:id="rId35"/>
    <p:sldId id="311" r:id="rId36"/>
    <p:sldId id="312" r:id="rId37"/>
    <p:sldId id="330" r:id="rId38"/>
    <p:sldId id="313" r:id="rId39"/>
    <p:sldId id="314" r:id="rId40"/>
    <p:sldId id="315" r:id="rId41"/>
    <p:sldId id="316" r:id="rId42"/>
    <p:sldId id="317" r:id="rId43"/>
    <p:sldId id="339" r:id="rId44"/>
    <p:sldId id="340" r:id="rId45"/>
    <p:sldId id="358" r:id="rId46"/>
    <p:sldId id="284" r:id="rId47"/>
    <p:sldId id="320" r:id="rId48"/>
    <p:sldId id="324" r:id="rId49"/>
    <p:sldId id="341" r:id="rId50"/>
    <p:sldId id="354" r:id="rId51"/>
    <p:sldId id="355" r:id="rId52"/>
    <p:sldId id="356" r:id="rId53"/>
    <p:sldId id="342" r:id="rId54"/>
    <p:sldId id="343" r:id="rId55"/>
    <p:sldId id="347" r:id="rId56"/>
    <p:sldId id="353" r:id="rId57"/>
    <p:sldId id="364" r:id="rId58"/>
    <p:sldId id="352" r:id="rId59"/>
    <p:sldId id="348" r:id="rId60"/>
    <p:sldId id="349" r:id="rId61"/>
    <p:sldId id="357" r:id="rId62"/>
    <p:sldId id="350" r:id="rId63"/>
    <p:sldId id="351" r:id="rId64"/>
    <p:sldId id="331" r:id="rId65"/>
    <p:sldId id="332" r:id="rId66"/>
    <p:sldId id="333" r:id="rId67"/>
    <p:sldId id="344" r:id="rId68"/>
    <p:sldId id="345" r:id="rId69"/>
    <p:sldId id="346" r:id="rId70"/>
    <p:sldId id="365" r:id="rId7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FFFF"/>
    <a:srgbClr val="CCECFF"/>
    <a:srgbClr val="66FFFF"/>
    <a:srgbClr val="00FF99"/>
    <a:srgbClr val="FF66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291" autoAdjust="0"/>
  </p:normalViewPr>
  <p:slideViewPr>
    <p:cSldViewPr>
      <p:cViewPr varScale="1">
        <p:scale>
          <a:sx n="113" d="100"/>
          <a:sy n="113" d="100"/>
        </p:scale>
        <p:origin x="1548"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6EE0ABB-BEF9-49A7-8345-95F6E76CA77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30C2C0BC-C67F-465E-8551-69953B395D3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3CCB6C02-B80E-4A10-8FFC-35709D80A525}" type="datetimeFigureOut">
              <a:rPr lang="en-US"/>
              <a:t>8/3/2026</a:t>
            </a:fld>
            <a:endParaRPr lang="en-US"/>
          </a:p>
        </p:txBody>
      </p:sp>
      <p:sp>
        <p:nvSpPr>
          <p:cNvPr id="4" name="Slide Image Placeholder 3">
            <a:extLst>
              <a:ext uri="{FF2B5EF4-FFF2-40B4-BE49-F238E27FC236}">
                <a16:creationId xmlns:a16="http://schemas.microsoft.com/office/drawing/2014/main" id="{DFC683EE-8DBF-41F0-86B9-249BF95F35D9}"/>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4A9914B-1FA0-48EC-BBCE-DC0DCFA0105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Klicken Sie hier, um die Master-Textformate zu bearbeiten</a:t>
            </a:r>
          </a:p>
          <a:p>
            <a:pPr lvl="1"/>
            <a:r>
              <a:rPr lang="en-US" noProof="0"/>
              <a:t>Zweite Ebene</a:t>
            </a:r>
          </a:p>
          <a:p>
            <a:pPr lvl="2"/>
            <a:r>
              <a:rPr lang="en-US" noProof="0"/>
              <a:t>Dritte Ebene</a:t>
            </a:r>
          </a:p>
          <a:p>
            <a:pPr lvl="3"/>
            <a:r>
              <a:rPr lang="en-US" noProof="0"/>
              <a:t>Vierte Ebene</a:t>
            </a:r>
          </a:p>
          <a:p>
            <a:pPr lvl="4"/>
            <a:r>
              <a:rPr lang="en-US" noProof="0"/>
              <a:t>Fünfte Ebene</a:t>
            </a:r>
          </a:p>
        </p:txBody>
      </p:sp>
      <p:sp>
        <p:nvSpPr>
          <p:cNvPr id="6" name="Footer Placeholder 5">
            <a:extLst>
              <a:ext uri="{FF2B5EF4-FFF2-40B4-BE49-F238E27FC236}">
                <a16:creationId xmlns:a16="http://schemas.microsoft.com/office/drawing/2014/main" id="{3B7854B9-F72E-4072-9DD8-3866B8A5EF2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7E6F4B02-AE85-4CA6-B643-60E7D033864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5C7CD95-7BCC-4FD5-B702-C7A502A11AF4}" type="slidenum">
              <a:rPr lang="en-US" altLang="en-US"/>
              <a:t>‹Nr.›</a:t>
            </a:fld>
            <a:endParaRPr lang="en-US" altLang="en-US"/>
          </a:p>
        </p:txBody>
      </p:sp>
    </p:spTree>
    <p:extLst>
      <p:ext uri="{BB962C8B-B14F-4D97-AF65-F5344CB8AC3E}">
        <p14:creationId xmlns:p14="http://schemas.microsoft.com/office/powerpoint/2010/main" val="37868044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a:extLst>
              <a:ext uri="{FF2B5EF4-FFF2-40B4-BE49-F238E27FC236}">
                <a16:creationId xmlns:a16="http://schemas.microsoft.com/office/drawing/2014/main" id="{54A183F3-F6A3-4503-AB0D-37ADCDF76479}"/>
              </a:ext>
            </a:extLst>
          </p:cNvPr>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a:extLst>
              <a:ext uri="{FF2B5EF4-FFF2-40B4-BE49-F238E27FC236}">
                <a16:creationId xmlns:a16="http://schemas.microsoft.com/office/drawing/2014/main" id="{2D4DB4ED-8389-4459-A081-478445EE5AB2}"/>
              </a:ext>
            </a:extLst>
          </p:cNvPr>
          <p:cNvGrpSpPr>
            <a:grpSpLocks/>
          </p:cNvGrpSpPr>
          <p:nvPr/>
        </p:nvGrpSpPr>
        <p:grpSpPr bwMode="auto">
          <a:xfrm>
            <a:off x="7493000" y="2992438"/>
            <a:ext cx="1338263" cy="2189162"/>
            <a:chOff x="4704" y="1885"/>
            <a:chExt cx="843" cy="1379"/>
          </a:xfrm>
        </p:grpSpPr>
        <p:sp>
          <p:nvSpPr>
            <p:cNvPr id="6" name="Oval 9">
              <a:extLst>
                <a:ext uri="{FF2B5EF4-FFF2-40B4-BE49-F238E27FC236}">
                  <a16:creationId xmlns:a16="http://schemas.microsoft.com/office/drawing/2014/main" id="{A640A6CA-F51B-439B-B499-795BB40ED8DD}"/>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 name="Oval 10">
              <a:extLst>
                <a:ext uri="{FF2B5EF4-FFF2-40B4-BE49-F238E27FC236}">
                  <a16:creationId xmlns:a16="http://schemas.microsoft.com/office/drawing/2014/main" id="{054F9AF8-2CD0-44CA-AD59-0C07A69D0C7A}"/>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 name="Oval 11">
              <a:extLst>
                <a:ext uri="{FF2B5EF4-FFF2-40B4-BE49-F238E27FC236}">
                  <a16:creationId xmlns:a16="http://schemas.microsoft.com/office/drawing/2014/main" id="{B59F1ED5-6328-48EA-9F29-976DE300D5D8}"/>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9" name="Oval 12">
              <a:extLst>
                <a:ext uri="{FF2B5EF4-FFF2-40B4-BE49-F238E27FC236}">
                  <a16:creationId xmlns:a16="http://schemas.microsoft.com/office/drawing/2014/main" id="{C4ABC83E-60AC-4F01-B4A3-D9749AF2092D}"/>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 name="Oval 13">
              <a:extLst>
                <a:ext uri="{FF2B5EF4-FFF2-40B4-BE49-F238E27FC236}">
                  <a16:creationId xmlns:a16="http://schemas.microsoft.com/office/drawing/2014/main" id="{CCA3E820-FF20-4E7E-A963-7F1BC5F99C59}"/>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 name="Oval 14">
              <a:extLst>
                <a:ext uri="{FF2B5EF4-FFF2-40B4-BE49-F238E27FC236}">
                  <a16:creationId xmlns:a16="http://schemas.microsoft.com/office/drawing/2014/main" id="{62E33660-344A-4975-8264-95F9E8F79447}"/>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2" name="Oval 15">
              <a:extLst>
                <a:ext uri="{FF2B5EF4-FFF2-40B4-BE49-F238E27FC236}">
                  <a16:creationId xmlns:a16="http://schemas.microsoft.com/office/drawing/2014/main" id="{356CC9C9-4A56-4DA7-BDA8-058AB993CA25}"/>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3" name="Oval 16">
              <a:extLst>
                <a:ext uri="{FF2B5EF4-FFF2-40B4-BE49-F238E27FC236}">
                  <a16:creationId xmlns:a16="http://schemas.microsoft.com/office/drawing/2014/main" id="{79287AE1-B568-47AF-8F54-9B724EB9A1DC}"/>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4" name="Oval 17">
              <a:extLst>
                <a:ext uri="{FF2B5EF4-FFF2-40B4-BE49-F238E27FC236}">
                  <a16:creationId xmlns:a16="http://schemas.microsoft.com/office/drawing/2014/main" id="{2F885578-9B74-48DF-B6A1-1F4417CCF188}"/>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5" name="Oval 18">
              <a:extLst>
                <a:ext uri="{FF2B5EF4-FFF2-40B4-BE49-F238E27FC236}">
                  <a16:creationId xmlns:a16="http://schemas.microsoft.com/office/drawing/2014/main" id="{9FCE8765-1A48-4F36-8EC5-3297819B0BBA}"/>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6" name="Oval 19">
              <a:extLst>
                <a:ext uri="{FF2B5EF4-FFF2-40B4-BE49-F238E27FC236}">
                  <a16:creationId xmlns:a16="http://schemas.microsoft.com/office/drawing/2014/main" id="{760CB3AF-ABC7-4682-9A7C-4BA9F853FA0B}"/>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7" name="Oval 20">
              <a:extLst>
                <a:ext uri="{FF2B5EF4-FFF2-40B4-BE49-F238E27FC236}">
                  <a16:creationId xmlns:a16="http://schemas.microsoft.com/office/drawing/2014/main" id="{32B2E100-F96E-4301-8EDD-D6612663FB36}"/>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8" name="Oval 21">
              <a:extLst>
                <a:ext uri="{FF2B5EF4-FFF2-40B4-BE49-F238E27FC236}">
                  <a16:creationId xmlns:a16="http://schemas.microsoft.com/office/drawing/2014/main" id="{0A13C517-B246-4D70-9255-D2F610F0A402}"/>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 name="Oval 22">
              <a:extLst>
                <a:ext uri="{FF2B5EF4-FFF2-40B4-BE49-F238E27FC236}">
                  <a16:creationId xmlns:a16="http://schemas.microsoft.com/office/drawing/2014/main" id="{F42C778E-8B36-49D3-A8AD-8426DC41050D}"/>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0" name="Oval 23">
              <a:extLst>
                <a:ext uri="{FF2B5EF4-FFF2-40B4-BE49-F238E27FC236}">
                  <a16:creationId xmlns:a16="http://schemas.microsoft.com/office/drawing/2014/main" id="{286F8AF4-7773-45B6-9129-0D044E1DB284}"/>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 name="Oval 24">
              <a:extLst>
                <a:ext uri="{FF2B5EF4-FFF2-40B4-BE49-F238E27FC236}">
                  <a16:creationId xmlns:a16="http://schemas.microsoft.com/office/drawing/2014/main" id="{50DB1F1D-0F2F-40D9-8AB2-CD647A02BFA2}"/>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2" name="Oval 25">
              <a:extLst>
                <a:ext uri="{FF2B5EF4-FFF2-40B4-BE49-F238E27FC236}">
                  <a16:creationId xmlns:a16="http://schemas.microsoft.com/office/drawing/2014/main" id="{317DAA7D-20A8-4553-BF85-FD71AB414B4D}"/>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3" name="Oval 26">
              <a:extLst>
                <a:ext uri="{FF2B5EF4-FFF2-40B4-BE49-F238E27FC236}">
                  <a16:creationId xmlns:a16="http://schemas.microsoft.com/office/drawing/2014/main" id="{80D1CA80-ED94-45DF-9FD4-4FED7B91058E}"/>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4" name="Oval 27">
              <a:extLst>
                <a:ext uri="{FF2B5EF4-FFF2-40B4-BE49-F238E27FC236}">
                  <a16:creationId xmlns:a16="http://schemas.microsoft.com/office/drawing/2014/main" id="{44812E5D-2422-4706-AEF3-E6418722573B}"/>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 name="Oval 28">
              <a:extLst>
                <a:ext uri="{FF2B5EF4-FFF2-40B4-BE49-F238E27FC236}">
                  <a16:creationId xmlns:a16="http://schemas.microsoft.com/office/drawing/2014/main" id="{B8551D9E-038C-4D2B-82A0-F2F6886B1986}"/>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6" name="Oval 29">
              <a:extLst>
                <a:ext uri="{FF2B5EF4-FFF2-40B4-BE49-F238E27FC236}">
                  <a16:creationId xmlns:a16="http://schemas.microsoft.com/office/drawing/2014/main" id="{5222A1E9-2A73-47E5-A66F-56B6E7AE8F77}"/>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7" name="Oval 30">
              <a:extLst>
                <a:ext uri="{FF2B5EF4-FFF2-40B4-BE49-F238E27FC236}">
                  <a16:creationId xmlns:a16="http://schemas.microsoft.com/office/drawing/2014/main" id="{2DC48B8F-D455-486C-8DA7-DDF147706727}"/>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8" name="Oval 31">
              <a:extLst>
                <a:ext uri="{FF2B5EF4-FFF2-40B4-BE49-F238E27FC236}">
                  <a16:creationId xmlns:a16="http://schemas.microsoft.com/office/drawing/2014/main" id="{F35921F7-1517-4E40-995C-308BD0596EA0}"/>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9" name="Oval 32">
              <a:extLst>
                <a:ext uri="{FF2B5EF4-FFF2-40B4-BE49-F238E27FC236}">
                  <a16:creationId xmlns:a16="http://schemas.microsoft.com/office/drawing/2014/main" id="{E02857CF-6FD0-4526-8D9C-0C4AF9345C0C}"/>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 name="Oval 33">
              <a:extLst>
                <a:ext uri="{FF2B5EF4-FFF2-40B4-BE49-F238E27FC236}">
                  <a16:creationId xmlns:a16="http://schemas.microsoft.com/office/drawing/2014/main" id="{2162E46F-9681-486F-A59E-ED1D610CCE23}"/>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1" name="Oval 34">
              <a:extLst>
                <a:ext uri="{FF2B5EF4-FFF2-40B4-BE49-F238E27FC236}">
                  <a16:creationId xmlns:a16="http://schemas.microsoft.com/office/drawing/2014/main" id="{A8CAF3D1-D31A-4043-84EF-7470BB4A9993}"/>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2" name="Oval 35">
              <a:extLst>
                <a:ext uri="{FF2B5EF4-FFF2-40B4-BE49-F238E27FC236}">
                  <a16:creationId xmlns:a16="http://schemas.microsoft.com/office/drawing/2014/main" id="{A273ACDD-7278-4494-BE48-EE5590E7426D}"/>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3" name="Oval 36">
              <a:extLst>
                <a:ext uri="{FF2B5EF4-FFF2-40B4-BE49-F238E27FC236}">
                  <a16:creationId xmlns:a16="http://schemas.microsoft.com/office/drawing/2014/main" id="{589357EE-15E4-43B0-AD93-7AB0E0F730D6}"/>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4" name="Oval 37">
              <a:extLst>
                <a:ext uri="{FF2B5EF4-FFF2-40B4-BE49-F238E27FC236}">
                  <a16:creationId xmlns:a16="http://schemas.microsoft.com/office/drawing/2014/main" id="{85842412-CDEA-415B-AB44-CF8F22757CD3}"/>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5" name="Oval 38">
              <a:extLst>
                <a:ext uri="{FF2B5EF4-FFF2-40B4-BE49-F238E27FC236}">
                  <a16:creationId xmlns:a16="http://schemas.microsoft.com/office/drawing/2014/main" id="{7C3551E1-72F1-4009-A3EE-B6BB5500C9FD}"/>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6" name="Oval 39">
              <a:extLst>
                <a:ext uri="{FF2B5EF4-FFF2-40B4-BE49-F238E27FC236}">
                  <a16:creationId xmlns:a16="http://schemas.microsoft.com/office/drawing/2014/main" id="{0E4EBD5D-EED5-499C-A1BF-872C8AF97D2C}"/>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37" name="Line 40">
            <a:extLst>
              <a:ext uri="{FF2B5EF4-FFF2-40B4-BE49-F238E27FC236}">
                <a16:creationId xmlns:a16="http://schemas.microsoft.com/office/drawing/2014/main" id="{AA19E67D-A170-4414-A9FC-F45DE79F8819}"/>
              </a:ext>
            </a:extLst>
          </p:cNvPr>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9"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9220"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8" name="Rectangle 5">
            <a:extLst>
              <a:ext uri="{FF2B5EF4-FFF2-40B4-BE49-F238E27FC236}">
                <a16:creationId xmlns:a16="http://schemas.microsoft.com/office/drawing/2014/main" id="{B4B80884-8C66-42EB-9D9F-EA5EA220A79A}"/>
              </a:ext>
            </a:extLst>
          </p:cNvPr>
          <p:cNvSpPr>
            <a:spLocks noGrp="1" noChangeArrowheads="1"/>
          </p:cNvSpPr>
          <p:nvPr>
            <p:ph type="dt" sz="half" idx="10"/>
          </p:nvPr>
        </p:nvSpPr>
        <p:spPr/>
        <p:txBody>
          <a:bodyPr/>
          <a:lstStyle>
            <a:lvl1pPr>
              <a:defRPr/>
            </a:lvl1pPr>
          </a:lstStyle>
          <a:p>
            <a:pPr>
              <a:defRPr/>
            </a:pPr>
            <a:endParaRPr lang="en-US" altLang="en-US"/>
          </a:p>
        </p:txBody>
      </p:sp>
      <p:sp>
        <p:nvSpPr>
          <p:cNvPr id="39" name="Rectangle 6">
            <a:extLst>
              <a:ext uri="{FF2B5EF4-FFF2-40B4-BE49-F238E27FC236}">
                <a16:creationId xmlns:a16="http://schemas.microsoft.com/office/drawing/2014/main" id="{D274CF43-2721-4273-B640-F17AF1136E78}"/>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a:extLst>
              <a:ext uri="{FF2B5EF4-FFF2-40B4-BE49-F238E27FC236}">
                <a16:creationId xmlns:a16="http://schemas.microsoft.com/office/drawing/2014/main" id="{77B145C0-775A-4E46-8A33-E09CAE8DFD77}"/>
              </a:ext>
            </a:extLst>
          </p:cNvPr>
          <p:cNvSpPr>
            <a:spLocks noGrp="1" noChangeArrowheads="1"/>
          </p:cNvSpPr>
          <p:nvPr>
            <p:ph type="sldNum" sz="quarter" idx="12"/>
          </p:nvPr>
        </p:nvSpPr>
        <p:spPr/>
        <p:txBody>
          <a:bodyPr/>
          <a:lstStyle>
            <a:lvl1pPr>
              <a:defRPr/>
            </a:lvl1pPr>
          </a:lstStyle>
          <a:p>
            <a:fld id="{E56C87CF-3E51-418E-AEE4-9B1DDB8E75AC}" type="slidenum">
              <a:rPr lang="en-US" altLang="en-US"/>
              <a:pPr/>
              <a:t>‹Nr.›</a:t>
            </a:fld>
            <a:endParaRPr lang="en-US" altLang="en-US"/>
          </a:p>
        </p:txBody>
      </p:sp>
    </p:spTree>
    <p:extLst>
      <p:ext uri="{BB962C8B-B14F-4D97-AF65-F5344CB8AC3E}">
        <p14:creationId xmlns:p14="http://schemas.microsoft.com/office/powerpoint/2010/main" val="3625983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966BB86A-B6A7-4A64-BDD0-E469DDBCC39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DE410E1C-EB33-4529-88A1-41A47045156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8D3755E7-4A4A-42C0-9C0A-4C9FD148C108}"/>
              </a:ext>
            </a:extLst>
          </p:cNvPr>
          <p:cNvSpPr>
            <a:spLocks noGrp="1" noChangeArrowheads="1"/>
          </p:cNvSpPr>
          <p:nvPr>
            <p:ph type="sldNum" sz="quarter" idx="12"/>
          </p:nvPr>
        </p:nvSpPr>
        <p:spPr>
          <a:ln/>
        </p:spPr>
        <p:txBody>
          <a:bodyPr/>
          <a:lstStyle>
            <a:lvl1pPr>
              <a:defRPr/>
            </a:lvl1pPr>
          </a:lstStyle>
          <a:p>
            <a:fld id="{07EA11F0-3DA4-4D2B-B1E5-CFD10820E7DF}" type="slidenum">
              <a:rPr lang="en-US" altLang="en-US"/>
              <a:pPr/>
              <a:t>‹Nr.›</a:t>
            </a:fld>
            <a:endParaRPr lang="en-US" altLang="en-US"/>
          </a:p>
        </p:txBody>
      </p:sp>
    </p:spTree>
    <p:extLst>
      <p:ext uri="{BB962C8B-B14F-4D97-AF65-F5344CB8AC3E}">
        <p14:creationId xmlns:p14="http://schemas.microsoft.com/office/powerpoint/2010/main" val="3250899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8C70BC94-3934-439A-8FB3-B0D686D2B7F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76535EE5-0ECC-41F4-BB5A-0B2DF7D91ED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E6E858FA-1309-41A8-BA9B-FC36C2BD19FB}"/>
              </a:ext>
            </a:extLst>
          </p:cNvPr>
          <p:cNvSpPr>
            <a:spLocks noGrp="1" noChangeArrowheads="1"/>
          </p:cNvSpPr>
          <p:nvPr>
            <p:ph type="sldNum" sz="quarter" idx="12"/>
          </p:nvPr>
        </p:nvSpPr>
        <p:spPr>
          <a:ln/>
        </p:spPr>
        <p:txBody>
          <a:bodyPr/>
          <a:lstStyle>
            <a:lvl1pPr>
              <a:defRPr/>
            </a:lvl1pPr>
          </a:lstStyle>
          <a:p>
            <a:fld id="{23917B61-F3E4-4464-909F-9D7C3849E2ED}" type="slidenum">
              <a:rPr lang="en-US" altLang="en-US"/>
              <a:pPr/>
              <a:t>‹Nr.›</a:t>
            </a:fld>
            <a:endParaRPr lang="en-US" altLang="en-US"/>
          </a:p>
        </p:txBody>
      </p:sp>
    </p:spTree>
    <p:extLst>
      <p:ext uri="{BB962C8B-B14F-4D97-AF65-F5344CB8AC3E}">
        <p14:creationId xmlns:p14="http://schemas.microsoft.com/office/powerpoint/2010/main" val="2435332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E62E1C31-8B62-488D-A9C0-9DA5A26CB15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79D16595-F0D6-4E32-A0E8-99D6D606A95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FB41E6F2-0349-49F3-81A1-25D688FE836F}"/>
              </a:ext>
            </a:extLst>
          </p:cNvPr>
          <p:cNvSpPr>
            <a:spLocks noGrp="1" noChangeArrowheads="1"/>
          </p:cNvSpPr>
          <p:nvPr>
            <p:ph type="sldNum" sz="quarter" idx="12"/>
          </p:nvPr>
        </p:nvSpPr>
        <p:spPr>
          <a:ln/>
        </p:spPr>
        <p:txBody>
          <a:bodyPr/>
          <a:lstStyle>
            <a:lvl1pPr>
              <a:defRPr/>
            </a:lvl1pPr>
          </a:lstStyle>
          <a:p>
            <a:fld id="{73537B8D-0E33-49ED-9C2D-155FEE1EBBD6}" type="slidenum">
              <a:rPr lang="en-US" altLang="en-US"/>
              <a:pPr/>
              <a:t>‹Nr.›</a:t>
            </a:fld>
            <a:endParaRPr lang="en-US" altLang="en-US"/>
          </a:p>
        </p:txBody>
      </p:sp>
    </p:spTree>
    <p:extLst>
      <p:ext uri="{BB962C8B-B14F-4D97-AF65-F5344CB8AC3E}">
        <p14:creationId xmlns:p14="http://schemas.microsoft.com/office/powerpoint/2010/main" val="3940939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6041EA02-FFE9-4D2C-AC75-746C5BC5EAE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AF09A298-53DE-48BB-B291-3FAA2430268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D613AA0D-C958-4D36-B0D4-E1B4096ECCC1}"/>
              </a:ext>
            </a:extLst>
          </p:cNvPr>
          <p:cNvSpPr>
            <a:spLocks noGrp="1" noChangeArrowheads="1"/>
          </p:cNvSpPr>
          <p:nvPr>
            <p:ph type="sldNum" sz="quarter" idx="12"/>
          </p:nvPr>
        </p:nvSpPr>
        <p:spPr>
          <a:ln/>
        </p:spPr>
        <p:txBody>
          <a:bodyPr/>
          <a:lstStyle>
            <a:lvl1pPr>
              <a:defRPr/>
            </a:lvl1pPr>
          </a:lstStyle>
          <a:p>
            <a:fld id="{4309DC5C-03D0-4389-A80C-3553CA826137}" type="slidenum">
              <a:rPr lang="en-US" altLang="en-US"/>
              <a:pPr/>
              <a:t>‹Nr.›</a:t>
            </a:fld>
            <a:endParaRPr lang="en-US" altLang="en-US"/>
          </a:p>
        </p:txBody>
      </p:sp>
    </p:spTree>
    <p:extLst>
      <p:ext uri="{BB962C8B-B14F-4D97-AF65-F5344CB8AC3E}">
        <p14:creationId xmlns:p14="http://schemas.microsoft.com/office/powerpoint/2010/main" val="4095251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67FB2234-7E28-4710-A8DC-0808781E41E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E759E3F-6125-4A47-9BE7-26CE4D3C06D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D2E96789-E02D-4F1D-A77C-AF54387A61E1}"/>
              </a:ext>
            </a:extLst>
          </p:cNvPr>
          <p:cNvSpPr>
            <a:spLocks noGrp="1" noChangeArrowheads="1"/>
          </p:cNvSpPr>
          <p:nvPr>
            <p:ph type="sldNum" sz="quarter" idx="12"/>
          </p:nvPr>
        </p:nvSpPr>
        <p:spPr>
          <a:ln/>
        </p:spPr>
        <p:txBody>
          <a:bodyPr/>
          <a:lstStyle>
            <a:lvl1pPr>
              <a:defRPr/>
            </a:lvl1pPr>
          </a:lstStyle>
          <a:p>
            <a:fld id="{9193EF14-5192-4698-A327-90584B06CD76}" type="slidenum">
              <a:rPr lang="en-US" altLang="en-US"/>
              <a:pPr/>
              <a:t>‹Nr.›</a:t>
            </a:fld>
            <a:endParaRPr lang="en-US" altLang="en-US"/>
          </a:p>
        </p:txBody>
      </p:sp>
    </p:spTree>
    <p:extLst>
      <p:ext uri="{BB962C8B-B14F-4D97-AF65-F5344CB8AC3E}">
        <p14:creationId xmlns:p14="http://schemas.microsoft.com/office/powerpoint/2010/main" val="1275597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19986B14-9E90-4257-8F84-60121ECAD83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FB54C8FD-4A0E-4875-80C8-50D86F934C8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a:extLst>
              <a:ext uri="{FF2B5EF4-FFF2-40B4-BE49-F238E27FC236}">
                <a16:creationId xmlns:a16="http://schemas.microsoft.com/office/drawing/2014/main" id="{56C1AA0D-BC8A-4920-B6BF-D4679AD7FFCF}"/>
              </a:ext>
            </a:extLst>
          </p:cNvPr>
          <p:cNvSpPr>
            <a:spLocks noGrp="1" noChangeArrowheads="1"/>
          </p:cNvSpPr>
          <p:nvPr>
            <p:ph type="sldNum" sz="quarter" idx="12"/>
          </p:nvPr>
        </p:nvSpPr>
        <p:spPr>
          <a:ln/>
        </p:spPr>
        <p:txBody>
          <a:bodyPr/>
          <a:lstStyle>
            <a:lvl1pPr>
              <a:defRPr/>
            </a:lvl1pPr>
          </a:lstStyle>
          <a:p>
            <a:fld id="{48189215-0A86-4AF3-9355-0E55F52F1DB3}" type="slidenum">
              <a:rPr lang="en-US" altLang="en-US"/>
              <a:pPr/>
              <a:t>‹Nr.›</a:t>
            </a:fld>
            <a:endParaRPr lang="en-US" altLang="en-US"/>
          </a:p>
        </p:txBody>
      </p:sp>
    </p:spTree>
    <p:extLst>
      <p:ext uri="{BB962C8B-B14F-4D97-AF65-F5344CB8AC3E}">
        <p14:creationId xmlns:p14="http://schemas.microsoft.com/office/powerpoint/2010/main" val="3134760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DD1064C0-891B-4514-A70D-82001923965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A0275219-CC1D-4CD7-8EB8-5BEB1EADB8C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a:extLst>
              <a:ext uri="{FF2B5EF4-FFF2-40B4-BE49-F238E27FC236}">
                <a16:creationId xmlns:a16="http://schemas.microsoft.com/office/drawing/2014/main" id="{E2C2948D-385C-4663-9FF6-E6501142E88B}"/>
              </a:ext>
            </a:extLst>
          </p:cNvPr>
          <p:cNvSpPr>
            <a:spLocks noGrp="1" noChangeArrowheads="1"/>
          </p:cNvSpPr>
          <p:nvPr>
            <p:ph type="sldNum" sz="quarter" idx="12"/>
          </p:nvPr>
        </p:nvSpPr>
        <p:spPr>
          <a:ln/>
        </p:spPr>
        <p:txBody>
          <a:bodyPr/>
          <a:lstStyle>
            <a:lvl1pPr>
              <a:defRPr/>
            </a:lvl1pPr>
          </a:lstStyle>
          <a:p>
            <a:fld id="{4F7CDA2C-722C-4E09-A863-2CB7DAB65DD5}" type="slidenum">
              <a:rPr lang="en-US" altLang="en-US"/>
              <a:pPr/>
              <a:t>‹Nr.›</a:t>
            </a:fld>
            <a:endParaRPr lang="en-US" altLang="en-US"/>
          </a:p>
        </p:txBody>
      </p:sp>
    </p:spTree>
    <p:extLst>
      <p:ext uri="{BB962C8B-B14F-4D97-AF65-F5344CB8AC3E}">
        <p14:creationId xmlns:p14="http://schemas.microsoft.com/office/powerpoint/2010/main" val="3851567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ACD561AC-FD9E-4EAC-9B34-B805E453332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a:extLst>
              <a:ext uri="{FF2B5EF4-FFF2-40B4-BE49-F238E27FC236}">
                <a16:creationId xmlns:a16="http://schemas.microsoft.com/office/drawing/2014/main" id="{CC85B9CE-ADB5-41C4-80C6-63B792E791B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a:extLst>
              <a:ext uri="{FF2B5EF4-FFF2-40B4-BE49-F238E27FC236}">
                <a16:creationId xmlns:a16="http://schemas.microsoft.com/office/drawing/2014/main" id="{B45624B0-EF70-46BB-B3AB-D1B8A6FFB349}"/>
              </a:ext>
            </a:extLst>
          </p:cNvPr>
          <p:cNvSpPr>
            <a:spLocks noGrp="1" noChangeArrowheads="1"/>
          </p:cNvSpPr>
          <p:nvPr>
            <p:ph type="sldNum" sz="quarter" idx="12"/>
          </p:nvPr>
        </p:nvSpPr>
        <p:spPr>
          <a:ln/>
        </p:spPr>
        <p:txBody>
          <a:bodyPr/>
          <a:lstStyle>
            <a:lvl1pPr>
              <a:defRPr/>
            </a:lvl1pPr>
          </a:lstStyle>
          <a:p>
            <a:fld id="{4853502B-010B-48DC-9061-A7B8A697B95D}" type="slidenum">
              <a:rPr lang="en-US" altLang="en-US"/>
              <a:pPr/>
              <a:t>‹Nr.›</a:t>
            </a:fld>
            <a:endParaRPr lang="en-US" altLang="en-US"/>
          </a:p>
        </p:txBody>
      </p:sp>
    </p:spTree>
    <p:extLst>
      <p:ext uri="{BB962C8B-B14F-4D97-AF65-F5344CB8AC3E}">
        <p14:creationId xmlns:p14="http://schemas.microsoft.com/office/powerpoint/2010/main" val="405436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E3664788-37C2-4F8F-ADEE-2BE8E4E4975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5E207E3B-8584-490D-BEFC-F2F9DE91202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53AB4C15-BAEE-4449-9F33-7D97DF638545}"/>
              </a:ext>
            </a:extLst>
          </p:cNvPr>
          <p:cNvSpPr>
            <a:spLocks noGrp="1" noChangeArrowheads="1"/>
          </p:cNvSpPr>
          <p:nvPr>
            <p:ph type="sldNum" sz="quarter" idx="12"/>
          </p:nvPr>
        </p:nvSpPr>
        <p:spPr>
          <a:ln/>
        </p:spPr>
        <p:txBody>
          <a:bodyPr/>
          <a:lstStyle>
            <a:lvl1pPr>
              <a:defRPr/>
            </a:lvl1pPr>
          </a:lstStyle>
          <a:p>
            <a:fld id="{03F3E62D-6C99-416B-B81F-80A6843B1D4C}" type="slidenum">
              <a:rPr lang="en-US" altLang="en-US"/>
              <a:pPr/>
              <a:t>‹Nr.›</a:t>
            </a:fld>
            <a:endParaRPr lang="en-US" altLang="en-US"/>
          </a:p>
        </p:txBody>
      </p:sp>
    </p:spTree>
    <p:extLst>
      <p:ext uri="{BB962C8B-B14F-4D97-AF65-F5344CB8AC3E}">
        <p14:creationId xmlns:p14="http://schemas.microsoft.com/office/powerpoint/2010/main" val="2958462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E3C97603-75A3-4BA1-975D-FB541B9935C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F3989CC-577F-49C1-BD13-6924E2A8BBC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4E3ADDDB-E714-40A9-8C6B-BD363CDE66BF}"/>
              </a:ext>
            </a:extLst>
          </p:cNvPr>
          <p:cNvSpPr>
            <a:spLocks noGrp="1" noChangeArrowheads="1"/>
          </p:cNvSpPr>
          <p:nvPr>
            <p:ph type="sldNum" sz="quarter" idx="12"/>
          </p:nvPr>
        </p:nvSpPr>
        <p:spPr>
          <a:ln/>
        </p:spPr>
        <p:txBody>
          <a:bodyPr/>
          <a:lstStyle>
            <a:lvl1pPr>
              <a:defRPr/>
            </a:lvl1pPr>
          </a:lstStyle>
          <a:p>
            <a:fld id="{2012E2B4-2E22-4A87-A9B2-3FB039D01681}" type="slidenum">
              <a:rPr lang="en-US" altLang="en-US"/>
              <a:pPr/>
              <a:t>‹Nr.›</a:t>
            </a:fld>
            <a:endParaRPr lang="en-US" altLang="en-US"/>
          </a:p>
        </p:txBody>
      </p:sp>
    </p:spTree>
    <p:extLst>
      <p:ext uri="{BB962C8B-B14F-4D97-AF65-F5344CB8AC3E}">
        <p14:creationId xmlns:p14="http://schemas.microsoft.com/office/powerpoint/2010/main" val="3871405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a:extLst>
              <a:ext uri="{FF2B5EF4-FFF2-40B4-BE49-F238E27FC236}">
                <a16:creationId xmlns:a16="http://schemas.microsoft.com/office/drawing/2014/main" id="{D5AAD19B-5B69-423B-8261-038EA2B28E2E}"/>
              </a:ext>
            </a:extLst>
          </p:cNvPr>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a:extLst>
              <a:ext uri="{FF2B5EF4-FFF2-40B4-BE49-F238E27FC236}">
                <a16:creationId xmlns:a16="http://schemas.microsoft.com/office/drawing/2014/main" id="{521B6516-17C7-45A3-B734-581BE54102A9}"/>
              </a:ext>
            </a:extLst>
          </p:cNvPr>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Klicken Sie hier, um die Master-Titelformatvorlage zu bearbeiten</a:t>
            </a:r>
          </a:p>
        </p:txBody>
      </p:sp>
      <p:sp>
        <p:nvSpPr>
          <p:cNvPr id="1028" name="Rectangle 4">
            <a:extLst>
              <a:ext uri="{FF2B5EF4-FFF2-40B4-BE49-F238E27FC236}">
                <a16:creationId xmlns:a16="http://schemas.microsoft.com/office/drawing/2014/main" id="{263CA0F8-D5C1-45D8-B675-DA71263B1CF4}"/>
              </a:ext>
            </a:extLst>
          </p:cNvPr>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Klicken Sie hier, um die Master-Textformate zu bearbeiten</a:t>
            </a:r>
          </a:p>
          <a:p>
            <a:pPr lvl="1"/>
            <a:r>
              <a:rPr lang="en-US" altLang="en-US"/>
              <a:t>Zweite Ebene</a:t>
            </a:r>
          </a:p>
          <a:p>
            <a:pPr lvl="2"/>
            <a:r>
              <a:rPr lang="en-US" altLang="en-US"/>
              <a:t>Dritte Ebene</a:t>
            </a:r>
          </a:p>
          <a:p>
            <a:pPr lvl="3"/>
            <a:r>
              <a:rPr lang="en-US" altLang="en-US"/>
              <a:t>Vierte Ebene</a:t>
            </a:r>
          </a:p>
          <a:p>
            <a:pPr lvl="4"/>
            <a:r>
              <a:rPr lang="en-US" altLang="en-US"/>
              <a:t>Fünfte Ebene</a:t>
            </a:r>
          </a:p>
        </p:txBody>
      </p:sp>
      <p:sp>
        <p:nvSpPr>
          <p:cNvPr id="8197" name="Rectangle 5">
            <a:extLst>
              <a:ext uri="{FF2B5EF4-FFF2-40B4-BE49-F238E27FC236}">
                <a16:creationId xmlns:a16="http://schemas.microsoft.com/office/drawing/2014/main" id="{0276A565-4EBA-40BD-8C11-BB3FD0808413}"/>
              </a:ext>
            </a:extLst>
          </p:cNvPr>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charset="0"/>
              </a:defRPr>
            </a:lvl1pPr>
          </a:lstStyle>
          <a:p>
            <a:pPr>
              <a:defRPr/>
            </a:pPr>
            <a:endParaRPr lang="en-US" altLang="en-US"/>
          </a:p>
        </p:txBody>
      </p:sp>
      <p:sp>
        <p:nvSpPr>
          <p:cNvPr id="8198" name="Rectangle 6">
            <a:extLst>
              <a:ext uri="{FF2B5EF4-FFF2-40B4-BE49-F238E27FC236}">
                <a16:creationId xmlns:a16="http://schemas.microsoft.com/office/drawing/2014/main" id="{9D485535-7EC2-43EC-B737-51554B019DBD}"/>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pPr>
              <a:defRPr/>
            </a:pPr>
            <a:endParaRPr lang="en-US" altLang="en-US"/>
          </a:p>
        </p:txBody>
      </p:sp>
      <p:sp>
        <p:nvSpPr>
          <p:cNvPr id="8199" name="Rectangle 7">
            <a:extLst>
              <a:ext uri="{FF2B5EF4-FFF2-40B4-BE49-F238E27FC236}">
                <a16:creationId xmlns:a16="http://schemas.microsoft.com/office/drawing/2014/main" id="{810B676E-94D4-4301-B9C5-1D1EE519DA6D}"/>
              </a:ext>
            </a:extLst>
          </p:cNvPr>
          <p:cNvSpPr>
            <a:spLocks noGrp="1" noChangeArrowheads="1"/>
          </p:cNvSpPr>
          <p:nvPr>
            <p:ph type="sldNum" sz="quarter" idx="4"/>
          </p:nvPr>
        </p:nvSpPr>
        <p:spPr bwMode="auto">
          <a:xfrm>
            <a:off x="7010400" y="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C9AB84CD-E250-40BA-8871-835CEBECF70D}" type="slidenum">
              <a:rPr lang="en-US" altLang="en-US"/>
              <a:t>‹Nr.›</a:t>
            </a:fld>
            <a:endParaRPr lang="en-US" altLang="en-US"/>
          </a:p>
        </p:txBody>
      </p:sp>
      <p:grpSp>
        <p:nvGrpSpPr>
          <p:cNvPr id="1032" name="Group 8">
            <a:extLst>
              <a:ext uri="{FF2B5EF4-FFF2-40B4-BE49-F238E27FC236}">
                <a16:creationId xmlns:a16="http://schemas.microsoft.com/office/drawing/2014/main" id="{E839185B-3EF6-4A2E-8FC8-EAB73CD1FFE1}"/>
              </a:ext>
            </a:extLst>
          </p:cNvPr>
          <p:cNvGrpSpPr>
            <a:grpSpLocks/>
          </p:cNvGrpSpPr>
          <p:nvPr/>
        </p:nvGrpSpPr>
        <p:grpSpPr bwMode="auto">
          <a:xfrm>
            <a:off x="8153400" y="152400"/>
            <a:ext cx="792163" cy="1295400"/>
            <a:chOff x="5136" y="960"/>
            <a:chExt cx="528" cy="864"/>
          </a:xfrm>
        </p:grpSpPr>
        <p:sp>
          <p:nvSpPr>
            <p:cNvPr id="1033" name="Oval 9">
              <a:extLst>
                <a:ext uri="{FF2B5EF4-FFF2-40B4-BE49-F238E27FC236}">
                  <a16:creationId xmlns:a16="http://schemas.microsoft.com/office/drawing/2014/main" id="{C8345790-F275-4A2A-A500-B827AEAFF543}"/>
                </a:ext>
              </a:extLst>
            </p:cNvPr>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4" name="Oval 10">
              <a:extLst>
                <a:ext uri="{FF2B5EF4-FFF2-40B4-BE49-F238E27FC236}">
                  <a16:creationId xmlns:a16="http://schemas.microsoft.com/office/drawing/2014/main" id="{894F6FD4-CDA4-43C2-A9F2-12134A901945}"/>
                </a:ext>
              </a:extLst>
            </p:cNvPr>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5" name="Oval 11">
              <a:extLst>
                <a:ext uri="{FF2B5EF4-FFF2-40B4-BE49-F238E27FC236}">
                  <a16:creationId xmlns:a16="http://schemas.microsoft.com/office/drawing/2014/main" id="{C80AD86D-C4B5-45A2-9BF6-86B2FED24367}"/>
                </a:ext>
              </a:extLst>
            </p:cNvPr>
            <p:cNvSpPr>
              <a:spLocks noChangeArrowheads="1"/>
            </p:cNvSpPr>
            <p:nvPr/>
          </p:nvSpPr>
          <p:spPr bwMode="auto">
            <a:xfrm>
              <a:off x="5360" y="960"/>
              <a:ext cx="78"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6" name="Oval 12">
              <a:extLst>
                <a:ext uri="{FF2B5EF4-FFF2-40B4-BE49-F238E27FC236}">
                  <a16:creationId xmlns:a16="http://schemas.microsoft.com/office/drawing/2014/main" id="{6D41206E-3078-407D-B3EE-9B9C7ABC8BF5}"/>
                </a:ext>
              </a:extLst>
            </p:cNvPr>
            <p:cNvSpPr>
              <a:spLocks noChangeArrowheads="1"/>
            </p:cNvSpPr>
            <p:nvPr/>
          </p:nvSpPr>
          <p:spPr bwMode="auto">
            <a:xfrm>
              <a:off x="5136" y="1072"/>
              <a:ext cx="80"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7" name="Oval 13">
              <a:extLst>
                <a:ext uri="{FF2B5EF4-FFF2-40B4-BE49-F238E27FC236}">
                  <a16:creationId xmlns:a16="http://schemas.microsoft.com/office/drawing/2014/main" id="{4B440C95-EC61-4C16-B4E7-965819E8C3EA}"/>
                </a:ext>
              </a:extLst>
            </p:cNvPr>
            <p:cNvSpPr>
              <a:spLocks noChangeArrowheads="1"/>
            </p:cNvSpPr>
            <p:nvPr/>
          </p:nvSpPr>
          <p:spPr bwMode="auto">
            <a:xfrm>
              <a:off x="5248" y="1072"/>
              <a:ext cx="79"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8" name="Oval 14">
              <a:extLst>
                <a:ext uri="{FF2B5EF4-FFF2-40B4-BE49-F238E27FC236}">
                  <a16:creationId xmlns:a16="http://schemas.microsoft.com/office/drawing/2014/main" id="{23A90D78-1807-487D-BC1A-A9552894E97F}"/>
                </a:ext>
              </a:extLst>
            </p:cNvPr>
            <p:cNvSpPr>
              <a:spLocks noChangeArrowheads="1"/>
            </p:cNvSpPr>
            <p:nvPr/>
          </p:nvSpPr>
          <p:spPr bwMode="auto">
            <a:xfrm>
              <a:off x="5360" y="1072"/>
              <a:ext cx="78"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9" name="Oval 15">
              <a:extLst>
                <a:ext uri="{FF2B5EF4-FFF2-40B4-BE49-F238E27FC236}">
                  <a16:creationId xmlns:a16="http://schemas.microsoft.com/office/drawing/2014/main" id="{F27241BF-89B7-474D-B15F-D2182A0C2CED}"/>
                </a:ext>
              </a:extLst>
            </p:cNvPr>
            <p:cNvSpPr>
              <a:spLocks noChangeArrowheads="1"/>
            </p:cNvSpPr>
            <p:nvPr/>
          </p:nvSpPr>
          <p:spPr bwMode="auto">
            <a:xfrm>
              <a:off x="5472" y="1072"/>
              <a:ext cx="78" cy="7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0" name="Oval 16">
              <a:extLst>
                <a:ext uri="{FF2B5EF4-FFF2-40B4-BE49-F238E27FC236}">
                  <a16:creationId xmlns:a16="http://schemas.microsoft.com/office/drawing/2014/main" id="{8EA8F30B-1365-4249-A056-39133D378CE8}"/>
                </a:ext>
              </a:extLst>
            </p:cNvPr>
            <p:cNvSpPr>
              <a:spLocks noChangeArrowheads="1"/>
            </p:cNvSpPr>
            <p:nvPr/>
          </p:nvSpPr>
          <p:spPr bwMode="auto">
            <a:xfrm>
              <a:off x="5136" y="1184"/>
              <a:ext cx="80"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1" name="Oval 17">
              <a:extLst>
                <a:ext uri="{FF2B5EF4-FFF2-40B4-BE49-F238E27FC236}">
                  <a16:creationId xmlns:a16="http://schemas.microsoft.com/office/drawing/2014/main" id="{B6AD8EA9-2070-419E-86E7-ED1A2E482E50}"/>
                </a:ext>
              </a:extLst>
            </p:cNvPr>
            <p:cNvSpPr>
              <a:spLocks noChangeArrowheads="1"/>
            </p:cNvSpPr>
            <p:nvPr/>
          </p:nvSpPr>
          <p:spPr bwMode="auto">
            <a:xfrm>
              <a:off x="5248" y="1184"/>
              <a:ext cx="79"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2" name="Oval 18">
              <a:extLst>
                <a:ext uri="{FF2B5EF4-FFF2-40B4-BE49-F238E27FC236}">
                  <a16:creationId xmlns:a16="http://schemas.microsoft.com/office/drawing/2014/main" id="{19A8AE7E-2B5D-42EC-916B-CF6368B4B792}"/>
                </a:ext>
              </a:extLst>
            </p:cNvPr>
            <p:cNvSpPr>
              <a:spLocks noChangeArrowheads="1"/>
            </p:cNvSpPr>
            <p:nvPr/>
          </p:nvSpPr>
          <p:spPr bwMode="auto">
            <a:xfrm>
              <a:off x="5360" y="1184"/>
              <a:ext cx="78" cy="7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3" name="Oval 19">
              <a:extLst>
                <a:ext uri="{FF2B5EF4-FFF2-40B4-BE49-F238E27FC236}">
                  <a16:creationId xmlns:a16="http://schemas.microsoft.com/office/drawing/2014/main" id="{0029CBE5-F813-4709-A305-81A5EE429C9A}"/>
                </a:ext>
              </a:extLst>
            </p:cNvPr>
            <p:cNvSpPr>
              <a:spLocks noChangeArrowheads="1"/>
            </p:cNvSpPr>
            <p:nvPr/>
          </p:nvSpPr>
          <p:spPr bwMode="auto">
            <a:xfrm>
              <a:off x="5472" y="1184"/>
              <a:ext cx="78" cy="7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4" name="Oval 20">
              <a:extLst>
                <a:ext uri="{FF2B5EF4-FFF2-40B4-BE49-F238E27FC236}">
                  <a16:creationId xmlns:a16="http://schemas.microsoft.com/office/drawing/2014/main" id="{232A5F44-C262-49A9-8059-19B7550AD4D7}"/>
                </a:ext>
              </a:extLst>
            </p:cNvPr>
            <p:cNvSpPr>
              <a:spLocks noChangeArrowheads="1"/>
            </p:cNvSpPr>
            <p:nvPr/>
          </p:nvSpPr>
          <p:spPr bwMode="auto">
            <a:xfrm>
              <a:off x="5584" y="1184"/>
              <a:ext cx="80" cy="7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5" name="Oval 21">
              <a:extLst>
                <a:ext uri="{FF2B5EF4-FFF2-40B4-BE49-F238E27FC236}">
                  <a16:creationId xmlns:a16="http://schemas.microsoft.com/office/drawing/2014/main" id="{EB1A8207-0039-496A-87C9-12CC1F1B356F}"/>
                </a:ext>
              </a:extLst>
            </p:cNvPr>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6" name="Oval 22">
              <a:extLst>
                <a:ext uri="{FF2B5EF4-FFF2-40B4-BE49-F238E27FC236}">
                  <a16:creationId xmlns:a16="http://schemas.microsoft.com/office/drawing/2014/main" id="{1824792C-ED89-4B98-89B8-B5DD2D40550A}"/>
                </a:ext>
              </a:extLst>
            </p:cNvPr>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7" name="Oval 23">
              <a:extLst>
                <a:ext uri="{FF2B5EF4-FFF2-40B4-BE49-F238E27FC236}">
                  <a16:creationId xmlns:a16="http://schemas.microsoft.com/office/drawing/2014/main" id="{70390B8F-5231-45BD-9B6E-690C9ADECD6B}"/>
                </a:ext>
              </a:extLst>
            </p:cNvPr>
            <p:cNvSpPr>
              <a:spLocks noChangeArrowheads="1"/>
            </p:cNvSpPr>
            <p:nvPr/>
          </p:nvSpPr>
          <p:spPr bwMode="auto">
            <a:xfrm>
              <a:off x="5360" y="1296"/>
              <a:ext cx="78"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8" name="Oval 24">
              <a:extLst>
                <a:ext uri="{FF2B5EF4-FFF2-40B4-BE49-F238E27FC236}">
                  <a16:creationId xmlns:a16="http://schemas.microsoft.com/office/drawing/2014/main" id="{101DCF84-2E9D-41AE-B7D4-E18A08D74AB2}"/>
                </a:ext>
              </a:extLst>
            </p:cNvPr>
            <p:cNvSpPr>
              <a:spLocks noChangeArrowheads="1"/>
            </p:cNvSpPr>
            <p:nvPr/>
          </p:nvSpPr>
          <p:spPr bwMode="auto">
            <a:xfrm>
              <a:off x="5472" y="1296"/>
              <a:ext cx="78"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9" name="Oval 25">
              <a:extLst>
                <a:ext uri="{FF2B5EF4-FFF2-40B4-BE49-F238E27FC236}">
                  <a16:creationId xmlns:a16="http://schemas.microsoft.com/office/drawing/2014/main" id="{D2BAD3B3-E387-4D6E-9E4E-66A2B47926B8}"/>
                </a:ext>
              </a:extLst>
            </p:cNvPr>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0" name="Oval 26">
              <a:extLst>
                <a:ext uri="{FF2B5EF4-FFF2-40B4-BE49-F238E27FC236}">
                  <a16:creationId xmlns:a16="http://schemas.microsoft.com/office/drawing/2014/main" id="{FAD51501-7063-4705-B358-A8AE3A8398E7}"/>
                </a:ext>
              </a:extLst>
            </p:cNvPr>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1" name="Oval 27">
              <a:extLst>
                <a:ext uri="{FF2B5EF4-FFF2-40B4-BE49-F238E27FC236}">
                  <a16:creationId xmlns:a16="http://schemas.microsoft.com/office/drawing/2014/main" id="{3EC71775-CDBE-433C-A686-7F972C1BFECF}"/>
                </a:ext>
              </a:extLst>
            </p:cNvPr>
            <p:cNvSpPr>
              <a:spLocks noChangeArrowheads="1"/>
            </p:cNvSpPr>
            <p:nvPr/>
          </p:nvSpPr>
          <p:spPr bwMode="auto">
            <a:xfrm>
              <a:off x="5360" y="1408"/>
              <a:ext cx="78"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2" name="Oval 28">
              <a:extLst>
                <a:ext uri="{FF2B5EF4-FFF2-40B4-BE49-F238E27FC236}">
                  <a16:creationId xmlns:a16="http://schemas.microsoft.com/office/drawing/2014/main" id="{8F74E85B-132E-4E9E-864F-247246F2E511}"/>
                </a:ext>
              </a:extLst>
            </p:cNvPr>
            <p:cNvSpPr>
              <a:spLocks noChangeArrowheads="1"/>
            </p:cNvSpPr>
            <p:nvPr/>
          </p:nvSpPr>
          <p:spPr bwMode="auto">
            <a:xfrm>
              <a:off x="5472" y="1408"/>
              <a:ext cx="78"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3" name="Oval 29">
              <a:extLst>
                <a:ext uri="{FF2B5EF4-FFF2-40B4-BE49-F238E27FC236}">
                  <a16:creationId xmlns:a16="http://schemas.microsoft.com/office/drawing/2014/main" id="{93CB3893-1D4D-4DD4-B688-59F0A730419B}"/>
                </a:ext>
              </a:extLst>
            </p:cNvPr>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4" name="Oval 30">
              <a:extLst>
                <a:ext uri="{FF2B5EF4-FFF2-40B4-BE49-F238E27FC236}">
                  <a16:creationId xmlns:a16="http://schemas.microsoft.com/office/drawing/2014/main" id="{B89ABC05-56D0-4644-A316-B867AECB354A}"/>
                </a:ext>
              </a:extLst>
            </p:cNvPr>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5" name="Oval 31">
              <a:extLst>
                <a:ext uri="{FF2B5EF4-FFF2-40B4-BE49-F238E27FC236}">
                  <a16:creationId xmlns:a16="http://schemas.microsoft.com/office/drawing/2014/main" id="{37CDC6C8-2E7E-4647-ACBE-4281E132E31E}"/>
                </a:ext>
              </a:extLst>
            </p:cNvPr>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6" name="Oval 32">
              <a:extLst>
                <a:ext uri="{FF2B5EF4-FFF2-40B4-BE49-F238E27FC236}">
                  <a16:creationId xmlns:a16="http://schemas.microsoft.com/office/drawing/2014/main" id="{37EC8939-A3DC-48CD-945A-967330BCAB7D}"/>
                </a:ext>
              </a:extLst>
            </p:cNvPr>
            <p:cNvSpPr>
              <a:spLocks noChangeArrowheads="1"/>
            </p:cNvSpPr>
            <p:nvPr/>
          </p:nvSpPr>
          <p:spPr bwMode="auto">
            <a:xfrm>
              <a:off x="5360" y="1520"/>
              <a:ext cx="78"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7" name="Oval 33">
              <a:extLst>
                <a:ext uri="{FF2B5EF4-FFF2-40B4-BE49-F238E27FC236}">
                  <a16:creationId xmlns:a16="http://schemas.microsoft.com/office/drawing/2014/main" id="{F21B2854-989E-43D0-841F-D2A1264BE13D}"/>
                </a:ext>
              </a:extLst>
            </p:cNvPr>
            <p:cNvSpPr>
              <a:spLocks noChangeArrowheads="1"/>
            </p:cNvSpPr>
            <p:nvPr/>
          </p:nvSpPr>
          <p:spPr bwMode="auto">
            <a:xfrm>
              <a:off x="5472" y="1520"/>
              <a:ext cx="78"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8" name="Oval 34">
              <a:extLst>
                <a:ext uri="{FF2B5EF4-FFF2-40B4-BE49-F238E27FC236}">
                  <a16:creationId xmlns:a16="http://schemas.microsoft.com/office/drawing/2014/main" id="{C0C1F861-947D-4992-966E-56B78E1FA21B}"/>
                </a:ext>
              </a:extLst>
            </p:cNvPr>
            <p:cNvSpPr>
              <a:spLocks noChangeArrowheads="1"/>
            </p:cNvSpPr>
            <p:nvPr/>
          </p:nvSpPr>
          <p:spPr bwMode="auto">
            <a:xfrm>
              <a:off x="5136" y="1632"/>
              <a:ext cx="80" cy="7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9" name="Oval 35">
              <a:extLst>
                <a:ext uri="{FF2B5EF4-FFF2-40B4-BE49-F238E27FC236}">
                  <a16:creationId xmlns:a16="http://schemas.microsoft.com/office/drawing/2014/main" id="{4DA47386-265D-44A6-AEB0-DD4B14584476}"/>
                </a:ext>
              </a:extLst>
            </p:cNvPr>
            <p:cNvSpPr>
              <a:spLocks noChangeArrowheads="1"/>
            </p:cNvSpPr>
            <p:nvPr/>
          </p:nvSpPr>
          <p:spPr bwMode="auto">
            <a:xfrm>
              <a:off x="5248" y="1632"/>
              <a:ext cx="79" cy="7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0" name="Oval 36">
              <a:extLst>
                <a:ext uri="{FF2B5EF4-FFF2-40B4-BE49-F238E27FC236}">
                  <a16:creationId xmlns:a16="http://schemas.microsoft.com/office/drawing/2014/main" id="{19E48CA6-E906-47F6-857A-94486C833A98}"/>
                </a:ext>
              </a:extLst>
            </p:cNvPr>
            <p:cNvSpPr>
              <a:spLocks noChangeArrowheads="1"/>
            </p:cNvSpPr>
            <p:nvPr/>
          </p:nvSpPr>
          <p:spPr bwMode="auto">
            <a:xfrm>
              <a:off x="5360" y="1632"/>
              <a:ext cx="78" cy="7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1" name="Oval 37">
              <a:extLst>
                <a:ext uri="{FF2B5EF4-FFF2-40B4-BE49-F238E27FC236}">
                  <a16:creationId xmlns:a16="http://schemas.microsoft.com/office/drawing/2014/main" id="{E2A33202-6930-48B8-9312-AC97D83EE1A1}"/>
                </a:ext>
              </a:extLst>
            </p:cNvPr>
            <p:cNvSpPr>
              <a:spLocks noChangeArrowheads="1"/>
            </p:cNvSpPr>
            <p:nvPr/>
          </p:nvSpPr>
          <p:spPr bwMode="auto">
            <a:xfrm>
              <a:off x="5472" y="1632"/>
              <a:ext cx="78" cy="7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2" name="Oval 38">
              <a:extLst>
                <a:ext uri="{FF2B5EF4-FFF2-40B4-BE49-F238E27FC236}">
                  <a16:creationId xmlns:a16="http://schemas.microsoft.com/office/drawing/2014/main" id="{BA5C8102-CAB6-4C43-8549-D9B14E09CF06}"/>
                </a:ext>
              </a:extLst>
            </p:cNvPr>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3" name="Oval 39">
              <a:extLst>
                <a:ext uri="{FF2B5EF4-FFF2-40B4-BE49-F238E27FC236}">
                  <a16:creationId xmlns:a16="http://schemas.microsoft.com/office/drawing/2014/main" id="{2657B1FF-F968-42F3-9F7B-8808CD6FE397}"/>
                </a:ext>
              </a:extLst>
            </p:cNvPr>
            <p:cNvSpPr>
              <a:spLocks noChangeArrowheads="1"/>
            </p:cNvSpPr>
            <p:nvPr/>
          </p:nvSpPr>
          <p:spPr bwMode="auto">
            <a:xfrm>
              <a:off x="5472" y="1744"/>
              <a:ext cx="78"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Tree>
  </p:cSld>
  <p:clrMap bg1="lt1" tx1="dk1" bg2="lt2" tx2="dk2" accent1="accent1" accent2="accent2" accent3="accent3" accent4="accent4" accent5="accent5" accent6="accent6" hlink="hlink" folHlink="folHlink"/>
  <p:sldLayoutIdLst>
    <p:sldLayoutId id="2147483768"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t>Wie sich ein </a:t>
            </a:r>
            <a:r>
              <a:rPr lang="de-DE" sz="1200" dirty="0" err="1"/>
              <a:t>Pingueculum</a:t>
            </a:r>
            <a:r>
              <a:rPr lang="de-DE" sz="1200" dirty="0"/>
              <a:t> darstellt</a:t>
            </a:r>
            <a:r>
              <a:rPr lang="en-US" sz="1200" dirty="0"/>
              <a:t>…</a:t>
            </a:r>
          </a:p>
          <a:p>
            <a:pPr marL="0" indent="0" eaLnBrk="1" hangingPunct="1">
              <a:buNone/>
              <a:defRPr/>
            </a:pPr>
            <a:r>
              <a:rPr lang="en-US" sz="1200" dirty="0"/>
              <a:t>	</a:t>
            </a:r>
            <a:r>
              <a:rPr lang="en-US" sz="1200" i="1" dirty="0"/>
              <a:t>Aussehen</a:t>
            </a:r>
            <a:r>
              <a:rPr lang="en-US" sz="1200" dirty="0"/>
              <a:t>:</a:t>
            </a:r>
            <a:endParaRPr lang="en-US" sz="2600" dirty="0">
              <a:solidFill>
                <a:srgbClr val="0000FF"/>
              </a:solidFill>
            </a:endParaRPr>
          </a:p>
          <a:p>
            <a:pPr marL="0" indent="0" eaLnBrk="1" hangingPunct="1">
              <a:buNone/>
              <a:defRPr/>
            </a:pPr>
            <a:r>
              <a:rPr lang="en-US" sz="1200" dirty="0"/>
              <a:t>	</a:t>
            </a:r>
            <a:r>
              <a:rPr lang="en-US" sz="1200" i="1" dirty="0" err="1">
                <a:solidFill>
                  <a:schemeClr val="bg1">
                    <a:lumMod val="75000"/>
                  </a:schemeClr>
                </a:solidFill>
              </a:rPr>
              <a:t>Lokalisation</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t>
            </a:r>
            <a:r>
              <a:rPr lang="en-US" sz="1200" i="1" dirty="0" err="1">
                <a:solidFill>
                  <a:schemeClr val="bg1">
                    <a:lumMod val="75000"/>
                  </a:schemeClr>
                </a:solidFill>
              </a:rPr>
              <a:t>Lateralität</a:t>
            </a:r>
            <a:r>
              <a:rPr lang="en-US" sz="1200" dirty="0">
                <a:solidFill>
                  <a:schemeClr val="bg1">
                    <a:lumMod val="75000"/>
                  </a:schemeClr>
                </a:solidFill>
              </a:rPr>
              <a:t>:</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1</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2057400"/>
          </a:xfrm>
        </p:spPr>
        <p:txBody>
          <a:bodyPr wrap="square" lIns="25400" tIns="12700" rIns="25400" bIns="12700"/>
          <a:lstStyle/>
          <a:p>
            <a:pPr marL="0" indent="0" eaLnBrk="1" hangingPunct="1">
              <a:buNone/>
              <a:defRPr/>
            </a:pPr>
            <a:r>
              <a:rPr lang="de-DE" sz="1200" dirty="0"/>
              <a:t>Wie sich ein </a:t>
            </a:r>
            <a:r>
              <a:rPr lang="de-DE" sz="1200" dirty="0" err="1"/>
              <a:t>Pingueculum</a:t>
            </a:r>
            <a:r>
              <a:rPr lang="de-DE" sz="1200" dirty="0"/>
              <a:t> darstellt</a:t>
            </a:r>
            <a:r>
              <a:rPr lang="en-US" sz="1200" dirty="0"/>
              <a:t>…</a:t>
            </a:r>
          </a:p>
          <a:p>
            <a:pPr marL="0" indent="0" eaLnBrk="1" hangingPunct="1">
              <a:buNone/>
              <a:defRPr/>
            </a:pPr>
            <a:r>
              <a:rPr lang="en-US" sz="1200" dirty="0"/>
              <a:t>	</a:t>
            </a:r>
            <a:r>
              <a:rPr lang="en-US" sz="1200" i="1" dirty="0"/>
              <a:t>Aussehen</a:t>
            </a:r>
            <a:r>
              <a:rPr lang="en-US" sz="1200" dirty="0"/>
              <a:t>: </a:t>
            </a:r>
            <a:r>
              <a:rPr lang="en-US" sz="1200" dirty="0">
                <a:solidFill>
                  <a:srgbClr val="0000FF"/>
                </a:solidFill>
              </a:rPr>
              <a:t>Gelb-weiße Masse</a:t>
            </a:r>
          </a:p>
          <a:p>
            <a:pPr marL="0" indent="0" eaLnBrk="1" hangingPunct="1">
              <a:buNone/>
              <a:defRPr/>
            </a:pPr>
            <a:r>
              <a:rPr lang="en-US" sz="1200" dirty="0"/>
              <a:t>	</a:t>
            </a:r>
            <a:r>
              <a:rPr lang="en-US" sz="1200" i="1" dirty="0" err="1"/>
              <a:t>Lokalisation</a:t>
            </a:r>
            <a:r>
              <a:rPr lang="en-US" sz="1200" dirty="0"/>
              <a:t>: </a:t>
            </a:r>
            <a:r>
              <a:rPr lang="en-US" sz="1200" dirty="0">
                <a:solidFill>
                  <a:srgbClr val="0000FF"/>
                </a:solidFill>
              </a:rPr>
              <a:t>IPFZ-</a:t>
            </a:r>
            <a:r>
              <a:rPr lang="en-US" sz="1200" dirty="0" err="1">
                <a:solidFill>
                  <a:srgbClr val="0000FF"/>
                </a:solidFill>
              </a:rPr>
              <a:t>Bereich</a:t>
            </a:r>
            <a:r>
              <a:rPr lang="en-US" sz="1200" dirty="0">
                <a:solidFill>
                  <a:srgbClr val="0000FF"/>
                </a:solidFill>
              </a:rPr>
              <a:t> nahe dem Limbus</a:t>
            </a:r>
          </a:p>
          <a:p>
            <a:pPr marL="0" indent="0" eaLnBrk="1" hangingPunct="1">
              <a:buNone/>
              <a:defRPr/>
            </a:pPr>
            <a:r>
              <a:rPr lang="en-US" sz="1200" dirty="0"/>
              <a:t>	</a:t>
            </a:r>
            <a:r>
              <a:rPr lang="en-US" sz="1200" i="1" dirty="0"/>
              <a:t>Lateralität</a:t>
            </a:r>
            <a:r>
              <a:rPr lang="en-US" sz="1200" dirty="0"/>
              <a:t>: </a:t>
            </a:r>
            <a:r>
              <a:rPr lang="en-US" sz="1200" dirty="0">
                <a:solidFill>
                  <a:srgbClr val="0000FF"/>
                </a:solidFill>
              </a:rPr>
              <a:t>beidseitig</a:t>
            </a:r>
          </a:p>
          <a:p>
            <a:pPr marL="0" indent="0" eaLnBrk="1" hangingPunct="1">
              <a:buNone/>
              <a:defRPr/>
            </a:pPr>
            <a:endParaRPr lang="en-US" sz="2600" dirty="0">
              <a:solidFill>
                <a:srgbClr val="0000FF"/>
              </a:solidFill>
            </a:endParaRPr>
          </a:p>
          <a:p>
            <a:pPr marL="0" indent="0" eaLnBrk="1" hangingPunct="1">
              <a:buNone/>
              <a:defRPr/>
            </a:pPr>
            <a:endParaRPr lang="en-US" sz="2600" dirty="0">
              <a:solidFill>
                <a:srgbClr val="0000FF"/>
              </a:solidFill>
            </a:endParaRP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10</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Tree>
    <p:extLst>
      <p:ext uri="{BB962C8B-B14F-4D97-AF65-F5344CB8AC3E}">
        <p14:creationId xmlns:p14="http://schemas.microsoft.com/office/powerpoint/2010/main" val="3605045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en-US" sz="1200" dirty="0">
                <a:solidFill>
                  <a:schemeClr val="bg1"/>
                </a:solidFill>
              </a:rPr>
              <a:t>Wie </a:t>
            </a:r>
            <a:r>
              <a:rPr lang="en-US" sz="1200" dirty="0" err="1">
                <a:solidFill>
                  <a:schemeClr val="bg1"/>
                </a:solidFill>
              </a:rPr>
              <a:t>sich</a:t>
            </a:r>
            <a:r>
              <a:rPr lang="en-US" sz="1200" dirty="0">
                <a:solidFill>
                  <a:schemeClr val="bg1"/>
                </a:solidFill>
              </a:rPr>
              <a:t> </a:t>
            </a:r>
            <a:r>
              <a:rPr lang="en-US" sz="1200" dirty="0" err="1">
                <a:solidFill>
                  <a:schemeClr val="bg1"/>
                </a:solidFill>
              </a:rPr>
              <a:t>ein</a:t>
            </a:r>
            <a:r>
              <a:rPr lang="en-US" sz="1200" dirty="0">
                <a:solidFill>
                  <a:schemeClr val="bg1"/>
                </a:solidFill>
              </a:rPr>
              <a:t> </a:t>
            </a:r>
            <a:r>
              <a:rPr lang="en-US" sz="1200" dirty="0" err="1">
                <a:solidFill>
                  <a:schemeClr val="bg1"/>
                </a:solidFill>
              </a:rPr>
              <a:t>Pingueculum</a:t>
            </a:r>
            <a:r>
              <a:rPr lang="en-US" sz="1200" dirty="0">
                <a:solidFill>
                  <a:schemeClr val="bg1"/>
                </a:solidFill>
              </a:rPr>
              <a:t> darstellt…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a:t>
            </a:r>
            <a:r>
              <a:rPr lang="en-US" sz="1200" dirty="0" err="1"/>
              <a:t>ein</a:t>
            </a:r>
            <a:r>
              <a:rPr lang="en-US" sz="1200" dirty="0"/>
              <a:t> </a:t>
            </a:r>
            <a:r>
              <a:rPr lang="en-US" sz="1200" dirty="0" err="1"/>
              <a:t>Pingueculum</a:t>
            </a:r>
            <a:r>
              <a:rPr lang="en-US" sz="1200" dirty="0"/>
              <a:t>:</a:t>
            </a:r>
          </a:p>
          <a:p>
            <a:pPr marL="0" indent="0" eaLnBrk="1" hangingPunct="1">
              <a:buNone/>
              <a:defRPr/>
            </a:pPr>
            <a:r>
              <a:rPr lang="en-US" sz="1200" dirty="0">
                <a:solidFill>
                  <a:srgbClr val="0000FF"/>
                </a:solidFill>
              </a:rPr>
              <a:t>	--</a:t>
            </a:r>
            <a:endParaRPr lang="en-US" sz="2600" dirty="0">
              <a:solidFill>
                <a:srgbClr val="0000FF"/>
              </a:solidFill>
            </a:endParaRPr>
          </a:p>
          <a:p>
            <a:pPr marL="0" indent="0" eaLnBrk="1" hangingPunct="1">
              <a:buNone/>
              <a:defRPr/>
            </a:pPr>
            <a:r>
              <a:rPr lang="en-US" sz="1200" dirty="0">
                <a:solidFill>
                  <a:srgbClr val="0000FF"/>
                </a:solidFill>
              </a:rPr>
              <a:t>	--</a:t>
            </a:r>
          </a:p>
          <a:p>
            <a:pPr marL="0" indent="0" eaLnBrk="1" hangingPunct="1">
              <a:buNone/>
              <a:defRPr/>
            </a:pPr>
            <a:r>
              <a:rPr lang="en-US" sz="1200" dirty="0">
                <a:solidFill>
                  <a:srgbClr val="0000FF"/>
                </a:solidFill>
              </a:rPr>
              <a:t>	--</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11</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0667F7FD-EAB7-41F4-B6A0-D1199EBF7C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Font typeface="Wingdings" panose="05000000000000000000" pitchFamily="2" charset="2"/>
              <a:buNone/>
              <a:defRPr/>
            </a:pPr>
            <a:r>
              <a:rPr lang="en-US" sz="1200" kern="0" dirty="0"/>
              <a:t>Wie </a:t>
            </a:r>
            <a:r>
              <a:rPr lang="en-US" sz="1200" kern="0" dirty="0" err="1"/>
              <a:t>sich</a:t>
            </a:r>
            <a:r>
              <a:rPr lang="en-US" sz="1200" kern="0" dirty="0"/>
              <a:t> </a:t>
            </a:r>
            <a:r>
              <a:rPr lang="en-US" sz="1200" kern="0" dirty="0" err="1"/>
              <a:t>ein</a:t>
            </a:r>
            <a:r>
              <a:rPr lang="en-US" sz="1200" kern="0" dirty="0"/>
              <a:t> </a:t>
            </a:r>
            <a:r>
              <a:rPr lang="en-US" sz="1200" kern="0" dirty="0" err="1"/>
              <a:t>Pingueculum</a:t>
            </a:r>
            <a:r>
              <a:rPr lang="en-US" sz="1200" kern="0" dirty="0"/>
              <a:t> </a:t>
            </a:r>
            <a:r>
              <a:rPr lang="en-US" sz="1200" kern="0" dirty="0" err="1"/>
              <a:t>darstellt</a:t>
            </a:r>
            <a:r>
              <a:rPr lang="en-US" sz="1200" kern="0" dirty="0"/>
              <a:t>…</a:t>
            </a:r>
          </a:p>
          <a:p>
            <a:pPr marL="0" indent="0" eaLnBrk="1" hangingPunct="1">
              <a:buFont typeface="Wingdings" panose="05000000000000000000" pitchFamily="2" charset="2"/>
              <a:buNone/>
              <a:defRPr/>
            </a:pPr>
            <a:r>
              <a:rPr lang="en-US" sz="1200" kern="0" dirty="0"/>
              <a:t>	</a:t>
            </a:r>
            <a:r>
              <a:rPr lang="en-US" sz="1200" i="1" kern="0" dirty="0" err="1"/>
              <a:t>Aussehen</a:t>
            </a:r>
            <a:r>
              <a:rPr lang="en-US" sz="1200" kern="0" dirty="0"/>
              <a:t>: </a:t>
            </a:r>
            <a:r>
              <a:rPr lang="en-US" sz="1200" kern="0" dirty="0">
                <a:solidFill>
                  <a:srgbClr val="0000FF"/>
                </a:solidFill>
              </a:rPr>
              <a:t>Gelb-</a:t>
            </a:r>
            <a:r>
              <a:rPr lang="en-US" sz="1200" kern="0" dirty="0" err="1">
                <a:solidFill>
                  <a:srgbClr val="0000FF"/>
                </a:solidFill>
              </a:rPr>
              <a:t>weiße</a:t>
            </a:r>
            <a:r>
              <a:rPr lang="en-US" sz="1200" kern="0" dirty="0">
                <a:solidFill>
                  <a:srgbClr val="0000FF"/>
                </a:solidFill>
              </a:rPr>
              <a:t> Masse</a:t>
            </a:r>
          </a:p>
          <a:p>
            <a:pPr marL="0" indent="0" eaLnBrk="1" hangingPunct="1">
              <a:buFont typeface="Wingdings" panose="05000000000000000000" pitchFamily="2" charset="2"/>
              <a:buNone/>
              <a:defRPr/>
            </a:pPr>
            <a:r>
              <a:rPr lang="en-US" sz="1200" kern="0" dirty="0"/>
              <a:t>	</a:t>
            </a:r>
            <a:r>
              <a:rPr lang="en-US" sz="1200" i="1" kern="0" dirty="0" err="1"/>
              <a:t>Lokalisation</a:t>
            </a:r>
            <a:r>
              <a:rPr lang="en-US" sz="1200" kern="0" dirty="0"/>
              <a:t>: </a:t>
            </a:r>
            <a:r>
              <a:rPr lang="en-US" sz="1200" kern="0" dirty="0">
                <a:solidFill>
                  <a:srgbClr val="0000FF"/>
                </a:solidFill>
              </a:rPr>
              <a:t>IPFZ-</a:t>
            </a:r>
            <a:r>
              <a:rPr lang="en-US" sz="1200" kern="0" dirty="0" err="1">
                <a:solidFill>
                  <a:srgbClr val="0000FF"/>
                </a:solidFill>
              </a:rPr>
              <a:t>Bereich</a:t>
            </a:r>
            <a:r>
              <a:rPr lang="en-US" sz="1200" kern="0" dirty="0">
                <a:solidFill>
                  <a:srgbClr val="0000FF"/>
                </a:solidFill>
              </a:rPr>
              <a:t> </a:t>
            </a:r>
            <a:r>
              <a:rPr lang="en-US" sz="1200" kern="0" dirty="0" err="1">
                <a:solidFill>
                  <a:srgbClr val="0000FF"/>
                </a:solidFill>
              </a:rPr>
              <a:t>nahe</a:t>
            </a:r>
            <a:r>
              <a:rPr lang="en-US" sz="1200" kern="0" dirty="0">
                <a:solidFill>
                  <a:srgbClr val="0000FF"/>
                </a:solidFill>
              </a:rPr>
              <a:t> dem Limbus</a:t>
            </a:r>
          </a:p>
          <a:p>
            <a:pPr marL="0" indent="0" eaLnBrk="1" hangingPunct="1">
              <a:buFont typeface="Wingdings" panose="05000000000000000000" pitchFamily="2" charset="2"/>
              <a:buNone/>
              <a:defRPr/>
            </a:pPr>
            <a:r>
              <a:rPr lang="en-US" sz="1200" kern="0" dirty="0"/>
              <a:t>	</a:t>
            </a:r>
            <a:r>
              <a:rPr lang="en-US" sz="1200" i="1" kern="0" dirty="0" err="1"/>
              <a:t>Lateralität</a:t>
            </a:r>
            <a:r>
              <a:rPr lang="en-US" sz="1200" kern="0" dirty="0"/>
              <a:t>: </a:t>
            </a:r>
            <a:r>
              <a:rPr lang="en-US" sz="1200" kern="0" dirty="0" err="1">
                <a:solidFill>
                  <a:srgbClr val="0000FF"/>
                </a:solidFill>
              </a:rPr>
              <a:t>beidseitig</a:t>
            </a:r>
            <a:endParaRPr lang="en-US" sz="12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Tree>
    <p:extLst>
      <p:ext uri="{BB962C8B-B14F-4D97-AF65-F5344CB8AC3E}">
        <p14:creationId xmlns:p14="http://schemas.microsoft.com/office/powerpoint/2010/main" val="1991996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a:t>
            </a:r>
            <a:r>
              <a:rPr lang="en-US" sz="1200" dirty="0" err="1"/>
              <a:t>ein</a:t>
            </a:r>
            <a:r>
              <a:rPr lang="en-US" sz="1200" dirty="0"/>
              <a:t> </a:t>
            </a:r>
            <a:r>
              <a:rPr lang="en-US" sz="1200" dirty="0" err="1"/>
              <a:t>Pingueculum</a:t>
            </a:r>
            <a:r>
              <a:rPr lang="en-US" sz="1200" dirty="0"/>
              <a:t>:</a:t>
            </a:r>
          </a:p>
          <a:p>
            <a:pPr marL="0" indent="0" eaLnBrk="1" hangingPunct="1">
              <a:buNone/>
              <a:defRPr/>
            </a:pPr>
            <a:r>
              <a:rPr lang="en-US" sz="1200" dirty="0">
                <a:solidFill>
                  <a:srgbClr val="0000FF"/>
                </a:solidFill>
              </a:rPr>
              <a:t>	--Alter</a:t>
            </a:r>
          </a:p>
          <a:p>
            <a:pPr marL="0" indent="0" eaLnBrk="1" hangingPunct="1">
              <a:buNone/>
              <a:defRPr/>
            </a:pPr>
            <a:r>
              <a:rPr lang="en-US" sz="1200" dirty="0">
                <a:solidFill>
                  <a:srgbClr val="0000FF"/>
                </a:solidFill>
              </a:rPr>
              <a:t>	--UV-Exposition</a:t>
            </a:r>
          </a:p>
          <a:p>
            <a:pPr marL="0" indent="0" eaLnBrk="1" hangingPunct="1">
              <a:buNone/>
              <a:defRPr/>
            </a:pPr>
            <a:r>
              <a:rPr lang="en-US" sz="1200" dirty="0">
                <a:solidFill>
                  <a:srgbClr val="0000FF"/>
                </a:solidFill>
              </a:rPr>
              <a:t>	--Staub-/Windschäden</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12</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Font typeface="Wingdings" panose="05000000000000000000" pitchFamily="2" charset="2"/>
              <a:buNone/>
              <a:defRPr/>
            </a:pPr>
            <a:r>
              <a:rPr lang="en-US" sz="1200" kern="0" dirty="0"/>
              <a:t>Wie </a:t>
            </a:r>
            <a:r>
              <a:rPr lang="en-US" sz="1200" kern="0" dirty="0" err="1"/>
              <a:t>sich</a:t>
            </a:r>
            <a:r>
              <a:rPr lang="en-US" sz="1200" kern="0" dirty="0"/>
              <a:t> </a:t>
            </a:r>
            <a:r>
              <a:rPr lang="en-US" sz="1200" kern="0" dirty="0" err="1"/>
              <a:t>ein</a:t>
            </a:r>
            <a:r>
              <a:rPr lang="en-US" sz="1200" kern="0" dirty="0"/>
              <a:t> </a:t>
            </a:r>
            <a:r>
              <a:rPr lang="en-US" sz="1200" kern="0" dirty="0" err="1"/>
              <a:t>Pingueculum</a:t>
            </a:r>
            <a:r>
              <a:rPr lang="en-US" sz="1200" kern="0" dirty="0"/>
              <a:t> </a:t>
            </a:r>
            <a:r>
              <a:rPr lang="en-US" sz="1200" kern="0" dirty="0" err="1"/>
              <a:t>darstellt</a:t>
            </a:r>
            <a:r>
              <a:rPr lang="en-US" sz="1200" kern="0" dirty="0"/>
              <a:t>…</a:t>
            </a:r>
          </a:p>
          <a:p>
            <a:pPr marL="0" indent="0" eaLnBrk="1" hangingPunct="1">
              <a:buFont typeface="Wingdings" panose="05000000000000000000" pitchFamily="2" charset="2"/>
              <a:buNone/>
              <a:defRPr/>
            </a:pPr>
            <a:r>
              <a:rPr lang="en-US" sz="1200" kern="0" dirty="0"/>
              <a:t>	</a:t>
            </a:r>
            <a:r>
              <a:rPr lang="en-US" sz="1200" i="1" kern="0" dirty="0" err="1"/>
              <a:t>Aussehen</a:t>
            </a:r>
            <a:r>
              <a:rPr lang="en-US" sz="1200" kern="0" dirty="0"/>
              <a:t>: </a:t>
            </a:r>
            <a:r>
              <a:rPr lang="en-US" sz="1200" kern="0" dirty="0">
                <a:solidFill>
                  <a:srgbClr val="0000FF"/>
                </a:solidFill>
              </a:rPr>
              <a:t>Gelb-</a:t>
            </a:r>
            <a:r>
              <a:rPr lang="en-US" sz="1200" kern="0" dirty="0" err="1">
                <a:solidFill>
                  <a:srgbClr val="0000FF"/>
                </a:solidFill>
              </a:rPr>
              <a:t>weiße</a:t>
            </a:r>
            <a:r>
              <a:rPr lang="en-US" sz="1200" kern="0" dirty="0">
                <a:solidFill>
                  <a:srgbClr val="0000FF"/>
                </a:solidFill>
              </a:rPr>
              <a:t> Masse</a:t>
            </a:r>
          </a:p>
          <a:p>
            <a:pPr marL="0" indent="0" eaLnBrk="1" hangingPunct="1">
              <a:buFont typeface="Wingdings" panose="05000000000000000000" pitchFamily="2" charset="2"/>
              <a:buNone/>
              <a:defRPr/>
            </a:pPr>
            <a:r>
              <a:rPr lang="en-US" sz="1200" kern="0" dirty="0"/>
              <a:t>	</a:t>
            </a:r>
            <a:r>
              <a:rPr lang="en-US" sz="1200" i="1" kern="0" dirty="0" err="1"/>
              <a:t>Lokalisation</a:t>
            </a:r>
            <a:r>
              <a:rPr lang="en-US" sz="1200" kern="0" dirty="0"/>
              <a:t>: </a:t>
            </a:r>
            <a:r>
              <a:rPr lang="en-US" sz="1200" kern="0" dirty="0">
                <a:solidFill>
                  <a:srgbClr val="0000FF"/>
                </a:solidFill>
              </a:rPr>
              <a:t>IPFZ-</a:t>
            </a:r>
            <a:r>
              <a:rPr lang="en-US" sz="1200" kern="0" dirty="0" err="1">
                <a:solidFill>
                  <a:srgbClr val="0000FF"/>
                </a:solidFill>
              </a:rPr>
              <a:t>Bereich</a:t>
            </a:r>
            <a:r>
              <a:rPr lang="en-US" sz="1200" kern="0" dirty="0">
                <a:solidFill>
                  <a:srgbClr val="0000FF"/>
                </a:solidFill>
              </a:rPr>
              <a:t> </a:t>
            </a:r>
            <a:r>
              <a:rPr lang="en-US" sz="1200" kern="0" dirty="0" err="1">
                <a:solidFill>
                  <a:srgbClr val="0000FF"/>
                </a:solidFill>
              </a:rPr>
              <a:t>nahe</a:t>
            </a:r>
            <a:r>
              <a:rPr lang="en-US" sz="1200" kern="0" dirty="0">
                <a:solidFill>
                  <a:srgbClr val="0000FF"/>
                </a:solidFill>
              </a:rPr>
              <a:t> dem Limbus</a:t>
            </a:r>
          </a:p>
          <a:p>
            <a:pPr marL="0" indent="0" eaLnBrk="1" hangingPunct="1">
              <a:buFont typeface="Wingdings" panose="05000000000000000000" pitchFamily="2" charset="2"/>
              <a:buNone/>
              <a:defRPr/>
            </a:pPr>
            <a:r>
              <a:rPr lang="en-US" sz="1200" kern="0" dirty="0"/>
              <a:t>	</a:t>
            </a:r>
            <a:r>
              <a:rPr lang="en-US" sz="1200" i="1" kern="0" dirty="0" err="1"/>
              <a:t>Lateralität</a:t>
            </a:r>
            <a:r>
              <a:rPr lang="en-US" sz="1200" kern="0" dirty="0"/>
              <a:t>: </a:t>
            </a:r>
            <a:r>
              <a:rPr lang="en-US" sz="1200" kern="0" dirty="0" err="1">
                <a:solidFill>
                  <a:srgbClr val="0000FF"/>
                </a:solidFill>
              </a:rPr>
              <a:t>beidseitig</a:t>
            </a:r>
            <a:endParaRPr lang="en-US" sz="12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Tree>
    <p:extLst>
      <p:ext uri="{BB962C8B-B14F-4D97-AF65-F5344CB8AC3E}">
        <p14:creationId xmlns:p14="http://schemas.microsoft.com/office/powerpoint/2010/main" val="1609213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en-US" sz="1200" dirty="0">
                <a:solidFill>
                  <a:schemeClr val="bg1"/>
                </a:solidFill>
              </a:rPr>
              <a:t>Wie </a:t>
            </a:r>
            <a:r>
              <a:rPr lang="en-US" sz="1200" dirty="0" err="1">
                <a:solidFill>
                  <a:schemeClr val="bg1"/>
                </a:solidFill>
              </a:rPr>
              <a:t>sich</a:t>
            </a:r>
            <a:r>
              <a:rPr lang="en-US" sz="1200" dirty="0">
                <a:solidFill>
                  <a:schemeClr val="bg1"/>
                </a:solidFill>
              </a:rPr>
              <a:t> </a:t>
            </a:r>
            <a:r>
              <a:rPr lang="en-US" sz="1200" dirty="0" err="1">
                <a:solidFill>
                  <a:schemeClr val="bg1"/>
                </a:solidFill>
              </a:rPr>
              <a:t>ein</a:t>
            </a:r>
            <a:r>
              <a:rPr lang="en-US" sz="1200" dirty="0">
                <a:solidFill>
                  <a:schemeClr val="bg1"/>
                </a:solidFill>
              </a:rPr>
              <a:t> </a:t>
            </a:r>
            <a:r>
              <a:rPr lang="en-US" sz="1200" dirty="0" err="1">
                <a:solidFill>
                  <a:schemeClr val="bg1"/>
                </a:solidFill>
              </a:rPr>
              <a:t>Pingueculum</a:t>
            </a:r>
            <a:r>
              <a:rPr lang="en-US" sz="1200" dirty="0">
                <a:solidFill>
                  <a:schemeClr val="bg1"/>
                </a:solidFill>
              </a:rPr>
              <a:t> darstellt…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solidFill>
                  <a:schemeClr val="bg1">
                    <a:lumMod val="75000"/>
                  </a:schemeClr>
                </a:solidFill>
              </a:rPr>
              <a:t>Risikofaktoren für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t>
            </a:r>
            <a:r>
              <a:rPr lang="en-US" sz="1200" b="1" dirty="0">
                <a:solidFill>
                  <a:srgbClr val="0000FF"/>
                </a:solidFill>
              </a:rPr>
              <a:t>--Alter</a:t>
            </a:r>
          </a:p>
          <a:p>
            <a:pPr marL="0" indent="0" eaLnBrk="1" hangingPunct="1">
              <a:buNone/>
              <a:defRPr/>
            </a:pPr>
            <a:r>
              <a:rPr lang="en-US" sz="1200" dirty="0">
                <a:solidFill>
                  <a:schemeClr val="bg1">
                    <a:lumMod val="75000"/>
                  </a:schemeClr>
                </a:solidFill>
              </a:rPr>
              <a:t>	--UV-Exposition</a:t>
            </a:r>
          </a:p>
          <a:p>
            <a:pPr marL="0" indent="0" eaLnBrk="1" hangingPunct="1">
              <a:buNone/>
              <a:defRPr/>
            </a:pPr>
            <a:r>
              <a:rPr lang="en-US" sz="1200" dirty="0">
                <a:solidFill>
                  <a:schemeClr val="bg1">
                    <a:lumMod val="75000"/>
                  </a:schemeClr>
                </a:solidFill>
              </a:rPr>
              <a:t>	--Staub-/Windschäden</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13</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Font typeface="Wingdings" panose="05000000000000000000" pitchFamily="2" charset="2"/>
              <a:buNone/>
              <a:defRPr/>
            </a:pPr>
            <a:r>
              <a:rPr lang="en-US" sz="1200" kern="0" dirty="0">
                <a:solidFill>
                  <a:schemeClr val="bg1">
                    <a:lumMod val="75000"/>
                  </a:schemeClr>
                </a:solidFill>
              </a:rPr>
              <a:t>Wie </a:t>
            </a:r>
            <a:r>
              <a:rPr lang="en-US" sz="1200" kern="0" dirty="0" err="1">
                <a:solidFill>
                  <a:schemeClr val="bg1">
                    <a:lumMod val="75000"/>
                  </a:schemeClr>
                </a:solidFill>
              </a:rPr>
              <a:t>sich</a:t>
            </a:r>
            <a:r>
              <a:rPr lang="en-US" sz="1200" kern="0" dirty="0">
                <a:solidFill>
                  <a:schemeClr val="bg1">
                    <a:lumMod val="75000"/>
                  </a:schemeClr>
                </a:solidFill>
              </a:rPr>
              <a:t> </a:t>
            </a:r>
            <a:r>
              <a:rPr lang="en-US" sz="1200" kern="0" dirty="0" err="1">
                <a:solidFill>
                  <a:schemeClr val="bg1">
                    <a:lumMod val="75000"/>
                  </a:schemeClr>
                </a:solidFill>
              </a:rPr>
              <a:t>ein</a:t>
            </a:r>
            <a:r>
              <a:rPr lang="en-US" sz="1200" kern="0" dirty="0">
                <a:solidFill>
                  <a:schemeClr val="bg1">
                    <a:lumMod val="75000"/>
                  </a:schemeClr>
                </a:solidFill>
              </a:rPr>
              <a:t> </a:t>
            </a:r>
            <a:r>
              <a:rPr lang="en-US" sz="1200" kern="0" dirty="0" err="1">
                <a:solidFill>
                  <a:schemeClr val="bg1">
                    <a:lumMod val="75000"/>
                  </a:schemeClr>
                </a:solidFill>
              </a:rPr>
              <a:t>Pingueculum</a:t>
            </a:r>
            <a:r>
              <a:rPr lang="en-US" sz="1200" kern="0" dirty="0">
                <a:solidFill>
                  <a:schemeClr val="bg1">
                    <a:lumMod val="75000"/>
                  </a:schemeClr>
                </a:solidFill>
              </a:rPr>
              <a:t> darstellt…</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Gelb-weiße Masse</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err="1">
                <a:solidFill>
                  <a:schemeClr val="bg1">
                    <a:lumMod val="75000"/>
                  </a:schemeClr>
                </a:solidFill>
              </a:rPr>
              <a:t>Lokalisation</a:t>
            </a:r>
            <a:r>
              <a:rPr lang="en-US" sz="1200" kern="0" dirty="0">
                <a:solidFill>
                  <a:schemeClr val="bg1">
                    <a:lumMod val="75000"/>
                  </a:schemeClr>
                </a:solidFill>
              </a:rPr>
              <a:t>: IPFZ-</a:t>
            </a:r>
            <a:r>
              <a:rPr lang="en-US" sz="1200" kern="0" dirty="0" err="1">
                <a:solidFill>
                  <a:schemeClr val="bg1">
                    <a:lumMod val="75000"/>
                  </a:schemeClr>
                </a:solidFill>
              </a:rPr>
              <a:t>Bereich</a:t>
            </a:r>
            <a:r>
              <a:rPr lang="en-US" sz="1200" kern="0" dirty="0">
                <a:solidFill>
                  <a:schemeClr val="bg1">
                    <a:lumMod val="75000"/>
                  </a:schemeClr>
                </a:solidFill>
              </a:rPr>
              <a: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
        <p:nvSpPr>
          <p:cNvPr id="2" name="TextBox 1">
            <a:extLst>
              <a:ext uri="{FF2B5EF4-FFF2-40B4-BE49-F238E27FC236}">
                <a16:creationId xmlns:a16="http://schemas.microsoft.com/office/drawing/2014/main" id="{A4EF1EF5-3123-42B3-B66E-FCEAF3F63E81}"/>
              </a:ext>
            </a:extLst>
          </p:cNvPr>
          <p:cNvSpPr txBox="1"/>
          <p:nvPr/>
        </p:nvSpPr>
        <p:spPr>
          <a:xfrm>
            <a:off x="2438400" y="4070246"/>
            <a:ext cx="5009705" cy="584775"/>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Welches Alter stellt einen Risikofaktor dar – jung oder alt zu sein?</a:t>
            </a:r>
          </a:p>
          <a:p>
            <a:r>
              <a:rPr lang="en-US" sz="1200" dirty="0">
                <a:solidFill>
                  <a:srgbClr val="FFC000"/>
                </a:solidFill>
              </a:rPr>
              <a:t>Höheres Alter</a:t>
            </a:r>
          </a:p>
        </p:txBody>
      </p:sp>
    </p:spTree>
    <p:extLst>
      <p:ext uri="{BB962C8B-B14F-4D97-AF65-F5344CB8AC3E}">
        <p14:creationId xmlns:p14="http://schemas.microsoft.com/office/powerpoint/2010/main" val="4157396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solidFill>
                  <a:schemeClr val="bg1">
                    <a:lumMod val="75000"/>
                  </a:schemeClr>
                </a:solidFill>
              </a:rPr>
              <a:t>Risikofaktoren für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t>
            </a:r>
            <a:r>
              <a:rPr lang="en-US" sz="1200" b="1" dirty="0">
                <a:solidFill>
                  <a:srgbClr val="0000FF"/>
                </a:solidFill>
              </a:rPr>
              <a:t>--Alter</a:t>
            </a:r>
          </a:p>
          <a:p>
            <a:pPr marL="0" indent="0" eaLnBrk="1" hangingPunct="1">
              <a:buNone/>
              <a:defRPr/>
            </a:pPr>
            <a:r>
              <a:rPr lang="en-US" sz="1200" dirty="0">
                <a:solidFill>
                  <a:schemeClr val="bg1">
                    <a:lumMod val="75000"/>
                  </a:schemeClr>
                </a:solidFill>
              </a:rPr>
              <a:t>	--UV-Exposition</a:t>
            </a:r>
          </a:p>
          <a:p>
            <a:pPr marL="0" indent="0" eaLnBrk="1" hangingPunct="1">
              <a:buNone/>
              <a:defRPr/>
            </a:pPr>
            <a:r>
              <a:rPr lang="en-US" sz="1200" dirty="0">
                <a:solidFill>
                  <a:schemeClr val="bg1">
                    <a:lumMod val="75000"/>
                  </a:schemeClr>
                </a:solidFill>
              </a:rPr>
              <a:t>	--Staub-/Windschäden</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14</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Font typeface="Wingdings" panose="05000000000000000000" pitchFamily="2" charset="2"/>
              <a:buNone/>
              <a:defRPr/>
            </a:pPr>
            <a:r>
              <a:rPr lang="en-US" sz="1200" kern="0" dirty="0">
                <a:solidFill>
                  <a:schemeClr val="bg1">
                    <a:lumMod val="75000"/>
                  </a:schemeClr>
                </a:solidFill>
              </a:rPr>
              <a:t>Wie </a:t>
            </a:r>
            <a:r>
              <a:rPr lang="en-US" sz="1200" kern="0" dirty="0" err="1">
                <a:solidFill>
                  <a:schemeClr val="bg1">
                    <a:lumMod val="75000"/>
                  </a:schemeClr>
                </a:solidFill>
              </a:rPr>
              <a:t>sich</a:t>
            </a:r>
            <a:r>
              <a:rPr lang="en-US" sz="1200" kern="0" dirty="0">
                <a:solidFill>
                  <a:schemeClr val="bg1">
                    <a:lumMod val="75000"/>
                  </a:schemeClr>
                </a:solidFill>
              </a:rPr>
              <a:t> </a:t>
            </a:r>
            <a:r>
              <a:rPr lang="en-US" sz="1200" kern="0" dirty="0" err="1">
                <a:solidFill>
                  <a:schemeClr val="bg1">
                    <a:lumMod val="75000"/>
                  </a:schemeClr>
                </a:solidFill>
              </a:rPr>
              <a:t>ein</a:t>
            </a:r>
            <a:r>
              <a:rPr lang="en-US" sz="1200" kern="0" dirty="0">
                <a:solidFill>
                  <a:schemeClr val="bg1">
                    <a:lumMod val="75000"/>
                  </a:schemeClr>
                </a:solidFill>
              </a:rPr>
              <a:t> </a:t>
            </a:r>
            <a:r>
              <a:rPr lang="en-US" sz="1200" kern="0" dirty="0" err="1">
                <a:solidFill>
                  <a:schemeClr val="bg1">
                    <a:lumMod val="75000"/>
                  </a:schemeClr>
                </a:solidFill>
              </a:rPr>
              <a:t>Pingueculum</a:t>
            </a:r>
            <a:r>
              <a:rPr lang="en-US" sz="1200" kern="0" dirty="0">
                <a:solidFill>
                  <a:schemeClr val="bg1">
                    <a:lumMod val="75000"/>
                  </a:schemeClr>
                </a:solidFill>
              </a:rPr>
              <a:t> darstellt…</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Gelb-weiße Masse</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err="1">
                <a:solidFill>
                  <a:schemeClr val="bg1">
                    <a:lumMod val="75000"/>
                  </a:schemeClr>
                </a:solidFill>
              </a:rPr>
              <a:t>Lokalisation</a:t>
            </a:r>
            <a:r>
              <a:rPr lang="en-US" sz="1200" kern="0" dirty="0">
                <a:solidFill>
                  <a:schemeClr val="bg1">
                    <a:lumMod val="75000"/>
                  </a:schemeClr>
                </a:solidFill>
              </a:rPr>
              <a:t>: IPFZ-</a:t>
            </a:r>
            <a:r>
              <a:rPr lang="en-US" sz="1200" kern="0" dirty="0" err="1">
                <a:solidFill>
                  <a:schemeClr val="bg1">
                    <a:lumMod val="75000"/>
                  </a:schemeClr>
                </a:solidFill>
              </a:rPr>
              <a:t>Bereich</a:t>
            </a:r>
            <a:r>
              <a:rPr lang="en-US" sz="1200" kern="0" dirty="0">
                <a:solidFill>
                  <a:schemeClr val="bg1">
                    <a:lumMod val="75000"/>
                  </a:schemeClr>
                </a:solidFill>
              </a:rPr>
              <a: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
        <p:nvSpPr>
          <p:cNvPr id="2" name="TextBox 1">
            <a:extLst>
              <a:ext uri="{FF2B5EF4-FFF2-40B4-BE49-F238E27FC236}">
                <a16:creationId xmlns:a16="http://schemas.microsoft.com/office/drawing/2014/main" id="{A4EF1EF5-3123-42B3-B66E-FCEAF3F63E81}"/>
              </a:ext>
            </a:extLst>
          </p:cNvPr>
          <p:cNvSpPr txBox="1"/>
          <p:nvPr/>
        </p:nvSpPr>
        <p:spPr>
          <a:xfrm>
            <a:off x="2438400" y="4070246"/>
            <a:ext cx="5009705" cy="584775"/>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Welches Alter stellt einen Risikofaktor dar – jung oder alt zu sein?</a:t>
            </a:r>
          </a:p>
          <a:p>
            <a:r>
              <a:rPr lang="en-US" sz="1200" dirty="0">
                <a:solidFill>
                  <a:srgbClr val="0000FF"/>
                </a:solidFill>
              </a:rPr>
              <a:t>Höheres Alter</a:t>
            </a:r>
          </a:p>
        </p:txBody>
      </p:sp>
    </p:spTree>
    <p:extLst>
      <p:ext uri="{BB962C8B-B14F-4D97-AF65-F5344CB8AC3E}">
        <p14:creationId xmlns:p14="http://schemas.microsoft.com/office/powerpoint/2010/main" val="1303406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en-US" sz="1200" dirty="0">
                <a:solidFill>
                  <a:schemeClr val="bg1">
                    <a:lumMod val="75000"/>
                  </a:schemeClr>
                </a:solidFill>
              </a:rPr>
              <a:t>Wie </a:t>
            </a:r>
            <a:r>
              <a:rPr lang="en-US" sz="1200" dirty="0" err="1">
                <a:solidFill>
                  <a:schemeClr val="bg1">
                    <a:lumMod val="75000"/>
                  </a:schemeClr>
                </a:solidFill>
              </a:rPr>
              <a:t>sich</a:t>
            </a:r>
            <a:r>
              <a:rPr lang="en-US" sz="1200" dirty="0">
                <a:solidFill>
                  <a:schemeClr val="bg1">
                    <a:lumMod val="75000"/>
                  </a:schemeClr>
                </a:solidFill>
              </a:rPr>
              <a:t>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b="1" dirty="0"/>
              <a:t> </a:t>
            </a:r>
            <a:r>
              <a:rPr lang="en-US" sz="1200" dirty="0">
                <a:solidFill>
                  <a:schemeClr val="bg1">
                    <a:lumMod val="75000"/>
                  </a:schemeClr>
                </a:solidFill>
              </a:rPr>
              <a:t>darstellt…</a:t>
            </a:r>
          </a:p>
          <a:p>
            <a:pPr marL="0" indent="0" eaLnBrk="1" hangingPunct="1">
              <a:buNone/>
              <a:defRPr/>
            </a:pPr>
            <a:r>
              <a:rPr lang="en-US" sz="1200" dirty="0">
                <a:solidFill>
                  <a:schemeClr val="bg1">
                    <a:lumMod val="75000"/>
                  </a:schemeClr>
                </a:solidFill>
              </a:rPr>
              <a:t>	Aussehen: Gelb-weiße Masse</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Lokalisation</a:t>
            </a:r>
            <a:r>
              <a:rPr lang="en-US" sz="1200" dirty="0">
                <a:solidFill>
                  <a:schemeClr val="bg1">
                    <a:lumMod val="75000"/>
                  </a:schemeClr>
                </a:solidFill>
              </a:rPr>
              <a:t>: Interpalpebraler Limbus</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Lateralität</a:t>
            </a:r>
            <a:r>
              <a:rPr lang="en-US" sz="1200" dirty="0">
                <a:solidFill>
                  <a:schemeClr val="bg1">
                    <a:lumMod val="75000"/>
                  </a:schemeClr>
                </a:solidFill>
              </a:rPr>
              <a:t>: Beidseitig	</a:t>
            </a:r>
          </a:p>
          <a:p>
            <a:pPr marL="0" indent="0" eaLnBrk="1" hangingPunct="1">
              <a:buNone/>
              <a:defRPr/>
            </a:pPr>
            <a:r>
              <a:rPr lang="en-US" sz="1200" dirty="0">
                <a:solidFill>
                  <a:schemeClr val="bg1">
                    <a:lumMod val="75000"/>
                  </a:schemeClr>
                </a:solidFill>
              </a:rPr>
              <a:t>Risikofaktoren für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--Alter</a:t>
            </a:r>
          </a:p>
          <a:p>
            <a:pPr marL="0" indent="0" eaLnBrk="1" hangingPunct="1">
              <a:buNone/>
              <a:defRPr/>
            </a:pPr>
            <a:r>
              <a:rPr lang="en-US" sz="1200" dirty="0">
                <a:solidFill>
                  <a:schemeClr val="bg1">
                    <a:lumMod val="75000"/>
                  </a:schemeClr>
                </a:solidFill>
              </a:rPr>
              <a:t>	--UV-Exposition</a:t>
            </a:r>
          </a:p>
          <a:p>
            <a:pPr marL="0" indent="0" eaLnBrk="1" hangingPunct="1">
              <a:buNone/>
              <a:defRPr/>
            </a:pPr>
            <a:r>
              <a:rPr lang="en-US" sz="1200" dirty="0">
                <a:solidFill>
                  <a:schemeClr val="bg1">
                    <a:lumMod val="75000"/>
                  </a:schemeClr>
                </a:solidFill>
              </a:rPr>
              <a:t>	--Staub-/Windschäden</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15</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TextBox 6">
            <a:extLst>
              <a:ext uri="{FF2B5EF4-FFF2-40B4-BE49-F238E27FC236}">
                <a16:creationId xmlns:a16="http://schemas.microsoft.com/office/drawing/2014/main" id="{695ECBC9-7BFE-4519-9C82-9F668FEFC0C4}"/>
              </a:ext>
            </a:extLst>
          </p:cNvPr>
          <p:cNvSpPr txBox="1"/>
          <p:nvPr/>
        </p:nvSpPr>
        <p:spPr>
          <a:xfrm>
            <a:off x="952499" y="1981200"/>
            <a:ext cx="7239000" cy="137986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Kurz gesagt: Wie sieht die </a:t>
            </a:r>
            <a:r>
              <a:rPr lang="en-US" sz="1200" i="1" dirty="0" err="1">
                <a:solidFill>
                  <a:srgbClr val="0000FF"/>
                </a:solidFill>
              </a:rPr>
              <a:t>Histologie</a:t>
            </a:r>
            <a:r>
              <a:rPr lang="en-US" sz="1200" i="1" dirty="0">
                <a:solidFill>
                  <a:srgbClr val="0000FF"/>
                </a:solidFill>
              </a:rPr>
              <a:t>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Pingueculums</a:t>
            </a:r>
            <a:r>
              <a:rPr lang="en-US" sz="1200" i="1" dirty="0">
                <a:solidFill>
                  <a:srgbClr val="0000FF"/>
                </a:solidFill>
              </a:rPr>
              <a:t> aus?</a:t>
            </a:r>
            <a:endParaRPr lang="en-US" sz="1600" i="1" dirty="0">
              <a:solidFill>
                <a:schemeClr val="accent5">
                  <a:lumMod val="75000"/>
                </a:schemeClr>
              </a:solidFill>
            </a:endParaRPr>
          </a:p>
          <a:p>
            <a:r>
              <a:rPr lang="en-US" sz="1200" dirty="0">
                <a:solidFill>
                  <a:schemeClr val="accent5">
                    <a:lumMod val="75000"/>
                  </a:schemeClr>
                </a:solidFill>
              </a:rPr>
              <a:t>Es handelt sich um eine </a:t>
            </a:r>
            <a:r>
              <a:rPr lang="en-US" sz="1200" i="1" dirty="0" err="1">
                <a:solidFill>
                  <a:schemeClr val="accent5">
                    <a:lumMod val="75000"/>
                  </a:schemeClr>
                </a:solidFill>
              </a:rPr>
              <a:t> elastoide </a:t>
            </a:r>
            <a:r>
              <a:rPr lang="en-US" sz="1200" i="1" dirty="0">
                <a:solidFill>
                  <a:schemeClr val="accent5">
                    <a:lumMod val="75000"/>
                  </a:schemeClr>
                </a:solidFill>
              </a:rPr>
              <a:t>Degeneration </a:t>
            </a:r>
            <a:r>
              <a:rPr lang="en-US" sz="1200" dirty="0">
                <a:solidFill>
                  <a:schemeClr val="accent5">
                    <a:lumMod val="75000"/>
                  </a:schemeClr>
                </a:solidFill>
              </a:rPr>
              <a:t> (auch bekannt als </a:t>
            </a:r>
            <a:r>
              <a:rPr lang="en-US" sz="1200" i="1" dirty="0" err="1">
                <a:solidFill>
                  <a:schemeClr val="accent5">
                    <a:lumMod val="75000"/>
                  </a:schemeClr>
                </a:solidFill>
              </a:rPr>
              <a:t> elastoische </a:t>
            </a:r>
            <a:r>
              <a:rPr lang="en-US" sz="1200" i="1" dirty="0">
                <a:solidFill>
                  <a:schemeClr val="accent5">
                    <a:lumMod val="75000"/>
                  </a:schemeClr>
                </a:solidFill>
              </a:rPr>
              <a:t>Degeneration</a:t>
            </a:r>
            <a:r>
              <a:rPr lang="en-US" sz="1200" dirty="0">
                <a:solidFill>
                  <a:schemeClr val="accent5">
                    <a:lumMod val="75000"/>
                  </a:schemeClr>
                </a:solidFill>
              </a:rPr>
              <a:t>)</a:t>
            </a:r>
          </a:p>
          <a:p>
            <a:endParaRPr lang="en-US" sz="1600" i="1" dirty="0">
              <a:solidFill>
                <a:schemeClr val="accent5">
                  <a:lumMod val="75000"/>
                </a:schemeClr>
              </a:solidFill>
            </a:endParaRPr>
          </a:p>
          <a:p>
            <a:r>
              <a:rPr lang="en-US" sz="1200" i="1" dirty="0">
                <a:solidFill>
                  <a:schemeClr val="accent5">
                    <a:lumMod val="75000"/>
                  </a:schemeClr>
                </a:solidFill>
              </a:rPr>
              <a:t>Warum „elastoide/elastotische“ Degeneration?</a:t>
            </a:r>
          </a:p>
          <a:p>
            <a:r>
              <a:rPr lang="en-US" sz="1200" dirty="0">
                <a:solidFill>
                  <a:schemeClr val="accent5">
                    <a:lumMod val="75000"/>
                  </a:schemeClr>
                </a:solidFill>
              </a:rPr>
              <a:t>Die </a:t>
            </a:r>
            <a:r>
              <a:rPr lang="en-US" sz="1200" dirty="0" err="1">
                <a:solidFill>
                  <a:schemeClr val="accent5">
                    <a:lumMod val="75000"/>
                  </a:schemeClr>
                </a:solidFill>
              </a:rPr>
              <a:t>Kollagenfibrillen</a:t>
            </a:r>
            <a:r>
              <a:rPr lang="en-US" sz="1200" dirty="0">
                <a:solidFill>
                  <a:schemeClr val="accent5">
                    <a:lumMod val="75000"/>
                  </a:schemeClr>
                </a:solidFill>
              </a:rPr>
              <a:t> </a:t>
            </a:r>
            <a:r>
              <a:rPr lang="en-US" sz="1200" dirty="0" err="1">
                <a:solidFill>
                  <a:schemeClr val="accent5">
                    <a:lumMod val="75000"/>
                  </a:schemeClr>
                </a:solidFill>
              </a:rPr>
              <a:t>eines</a:t>
            </a:r>
            <a:r>
              <a:rPr lang="en-US" sz="1200" dirty="0">
                <a:solidFill>
                  <a:schemeClr val="accent5">
                    <a:lumMod val="75000"/>
                  </a:schemeClr>
                </a:solidFill>
              </a:rPr>
              <a:t> </a:t>
            </a:r>
            <a:r>
              <a:rPr lang="en-US" sz="1200" dirty="0" err="1">
                <a:solidFill>
                  <a:schemeClr val="accent5">
                    <a:lumMod val="75000"/>
                  </a:schemeClr>
                </a:solidFill>
              </a:rPr>
              <a:t>Pingueculums</a:t>
            </a:r>
            <a:r>
              <a:rPr lang="en-US" sz="1200" dirty="0">
                <a:solidFill>
                  <a:schemeClr val="accent5">
                    <a:lumMod val="75000"/>
                  </a:schemeClr>
                </a:solidFill>
              </a:rPr>
              <a:t> färben sich mit Elastin an, genau wie echtes elastisches Gewebe. Die Fasern reagieren jedoch nicht auf das Enzym Elastase. Somit handelt es sich bei den Fasern nicht um echtes elastisches Gewebe – daher die Bezeichnungen </a:t>
            </a:r>
            <a:r>
              <a:rPr lang="en-US" sz="1200" i="1" dirty="0">
                <a:solidFill>
                  <a:schemeClr val="accent5">
                    <a:lumMod val="75000"/>
                  </a:schemeClr>
                </a:solidFill>
              </a:rPr>
              <a:t>elastoid/elastotisch.</a:t>
            </a:r>
            <a:endParaRPr lang="en-US" sz="1600" dirty="0">
              <a:solidFill>
                <a:schemeClr val="accent5">
                  <a:lumMod val="75000"/>
                </a:schemeClr>
              </a:solidFill>
            </a:endParaRPr>
          </a:p>
        </p:txBody>
      </p:sp>
    </p:spTree>
    <p:extLst>
      <p:ext uri="{BB962C8B-B14F-4D97-AF65-F5344CB8AC3E}">
        <p14:creationId xmlns:p14="http://schemas.microsoft.com/office/powerpoint/2010/main" val="1791757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Fragen und Antworten</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lumMod val="75000"/>
                  </a:schemeClr>
                </a:solidFill>
              </a:rPr>
              <a:t>Wie sich ein </a:t>
            </a:r>
            <a:r>
              <a:rPr lang="de-DE" sz="1200" dirty="0" err="1">
                <a:solidFill>
                  <a:schemeClr val="bg1">
                    <a:lumMod val="75000"/>
                  </a:schemeClr>
                </a:solidFill>
              </a:rPr>
              <a:t>Pingueculum</a:t>
            </a:r>
            <a:r>
              <a:rPr lang="de-DE" sz="1200" dirty="0">
                <a:solidFill>
                  <a:schemeClr val="bg1">
                    <a:lumMod val="75000"/>
                  </a:schemeClr>
                </a:solidFill>
              </a:rPr>
              <a:t> darstellt</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Aussehen: Gelb-weiße Masse</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Lokalisation</a:t>
            </a:r>
            <a:r>
              <a:rPr lang="en-US" sz="1200" dirty="0">
                <a:solidFill>
                  <a:schemeClr val="bg1">
                    <a:lumMod val="75000"/>
                  </a:schemeClr>
                </a:solidFill>
              </a:rPr>
              <a:t>: Interpalpebraler Limbus</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Lateralität</a:t>
            </a:r>
            <a:r>
              <a:rPr lang="en-US" sz="1200" dirty="0">
                <a:solidFill>
                  <a:schemeClr val="bg1">
                    <a:lumMod val="75000"/>
                  </a:schemeClr>
                </a:solidFill>
              </a:rPr>
              <a:t>: Beidseitig	</a:t>
            </a:r>
          </a:p>
          <a:p>
            <a:pPr marL="0" indent="0" eaLnBrk="1" hangingPunct="1">
              <a:buNone/>
              <a:defRPr/>
            </a:pPr>
            <a:r>
              <a:rPr lang="en-US" sz="1200" dirty="0">
                <a:solidFill>
                  <a:schemeClr val="bg1">
                    <a:lumMod val="75000"/>
                  </a:schemeClr>
                </a:solidFill>
              </a:rPr>
              <a:t>Risikofaktoren für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--Alter</a:t>
            </a:r>
          </a:p>
          <a:p>
            <a:pPr marL="0" indent="0" eaLnBrk="1" hangingPunct="1">
              <a:buNone/>
              <a:defRPr/>
            </a:pPr>
            <a:r>
              <a:rPr lang="en-US" sz="1200" dirty="0">
                <a:solidFill>
                  <a:schemeClr val="bg1">
                    <a:lumMod val="75000"/>
                  </a:schemeClr>
                </a:solidFill>
              </a:rPr>
              <a:t>	--UV-Exposition</a:t>
            </a:r>
          </a:p>
          <a:p>
            <a:pPr marL="0" indent="0" eaLnBrk="1" hangingPunct="1">
              <a:buNone/>
              <a:defRPr/>
            </a:pPr>
            <a:r>
              <a:rPr lang="en-US" sz="1200" dirty="0">
                <a:solidFill>
                  <a:schemeClr val="bg1">
                    <a:lumMod val="75000"/>
                  </a:schemeClr>
                </a:solidFill>
              </a:rPr>
              <a:t>	--Schäden durch Staub/Wind</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16</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TextBox 6">
            <a:extLst>
              <a:ext uri="{FF2B5EF4-FFF2-40B4-BE49-F238E27FC236}">
                <a16:creationId xmlns:a16="http://schemas.microsoft.com/office/drawing/2014/main" id="{695ECBC9-7BFE-4519-9C82-9F668FEFC0C4}"/>
              </a:ext>
            </a:extLst>
          </p:cNvPr>
          <p:cNvSpPr txBox="1"/>
          <p:nvPr/>
        </p:nvSpPr>
        <p:spPr>
          <a:xfrm>
            <a:off x="952499" y="1981200"/>
            <a:ext cx="7239000" cy="137986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Kurz gesagt: Wie sieht die </a:t>
            </a:r>
            <a:r>
              <a:rPr lang="en-US" sz="1200" i="1" dirty="0" err="1">
                <a:solidFill>
                  <a:srgbClr val="0000FF"/>
                </a:solidFill>
              </a:rPr>
              <a:t>Histologie</a:t>
            </a:r>
            <a:r>
              <a:rPr lang="en-US" sz="1200" i="1" dirty="0">
                <a:solidFill>
                  <a:srgbClr val="0000FF"/>
                </a:solidFill>
              </a:rPr>
              <a:t>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Pingueculums</a:t>
            </a:r>
            <a:r>
              <a:rPr lang="en-US" sz="1200" i="1" dirty="0">
                <a:solidFill>
                  <a:srgbClr val="0000FF"/>
                </a:solidFill>
              </a:rPr>
              <a:t> aus?</a:t>
            </a:r>
          </a:p>
          <a:p>
            <a:r>
              <a:rPr lang="en-US" sz="1200" dirty="0">
                <a:solidFill>
                  <a:srgbClr val="0000FF"/>
                </a:solidFill>
              </a:rPr>
              <a:t>Es handelt sich um eine </a:t>
            </a:r>
            <a:r>
              <a:rPr lang="en-US" sz="1200" i="1" dirty="0" err="1">
                <a:solidFill>
                  <a:srgbClr val="0000FF"/>
                </a:solidFill>
              </a:rPr>
              <a:t> elastoide </a:t>
            </a:r>
            <a:r>
              <a:rPr lang="en-US" sz="1200" i="1" dirty="0">
                <a:solidFill>
                  <a:srgbClr val="0000FF"/>
                </a:solidFill>
              </a:rPr>
              <a:t>Degeneration </a:t>
            </a:r>
            <a:r>
              <a:rPr lang="en-US" sz="1200" dirty="0">
                <a:solidFill>
                  <a:srgbClr val="0000FF"/>
                </a:solidFill>
              </a:rPr>
              <a:t> (auch bekannt als </a:t>
            </a:r>
            <a:r>
              <a:rPr lang="en-US" sz="1200" i="1" dirty="0" err="1">
                <a:solidFill>
                  <a:srgbClr val="0000FF"/>
                </a:solidFill>
              </a:rPr>
              <a:t> elastoische </a:t>
            </a:r>
            <a:r>
              <a:rPr lang="en-US" sz="1200" i="1" dirty="0">
                <a:solidFill>
                  <a:srgbClr val="0000FF"/>
                </a:solidFill>
              </a:rPr>
              <a:t>Degeneration</a:t>
            </a:r>
            <a:r>
              <a:rPr lang="en-US" sz="1200" dirty="0">
                <a:solidFill>
                  <a:srgbClr val="0000FF"/>
                </a:solidFill>
              </a:rPr>
              <a:t>)</a:t>
            </a:r>
          </a:p>
          <a:p>
            <a:endParaRPr lang="en-US" sz="1600" i="1" dirty="0">
              <a:solidFill>
                <a:schemeClr val="accent5">
                  <a:lumMod val="75000"/>
                </a:schemeClr>
              </a:solidFill>
            </a:endParaRPr>
          </a:p>
          <a:p>
            <a:r>
              <a:rPr lang="en-US" sz="1200" i="1" dirty="0">
                <a:solidFill>
                  <a:schemeClr val="accent5">
                    <a:lumMod val="75000"/>
                  </a:schemeClr>
                </a:solidFill>
              </a:rPr>
              <a:t>Warum „elastoide/elastotische“ Degeneration?</a:t>
            </a:r>
          </a:p>
          <a:p>
            <a:r>
              <a:rPr lang="en-US" sz="1200" dirty="0">
                <a:solidFill>
                  <a:schemeClr val="accent5">
                    <a:lumMod val="75000"/>
                  </a:schemeClr>
                </a:solidFill>
              </a:rPr>
              <a:t>Die </a:t>
            </a:r>
            <a:r>
              <a:rPr lang="en-US" sz="1200" dirty="0" err="1">
                <a:solidFill>
                  <a:schemeClr val="accent5">
                    <a:lumMod val="75000"/>
                  </a:schemeClr>
                </a:solidFill>
              </a:rPr>
              <a:t>Kollagenfibrillen</a:t>
            </a:r>
            <a:r>
              <a:rPr lang="en-US" sz="1200" dirty="0">
                <a:solidFill>
                  <a:schemeClr val="accent5">
                    <a:lumMod val="75000"/>
                  </a:schemeClr>
                </a:solidFill>
              </a:rPr>
              <a:t> </a:t>
            </a:r>
            <a:r>
              <a:rPr lang="en-US" sz="1200" dirty="0" err="1">
                <a:solidFill>
                  <a:schemeClr val="accent5">
                    <a:lumMod val="75000"/>
                  </a:schemeClr>
                </a:solidFill>
              </a:rPr>
              <a:t>eines</a:t>
            </a:r>
            <a:r>
              <a:rPr lang="en-US" sz="1200" dirty="0">
                <a:solidFill>
                  <a:schemeClr val="accent5">
                    <a:lumMod val="75000"/>
                  </a:schemeClr>
                </a:solidFill>
              </a:rPr>
              <a:t> </a:t>
            </a:r>
            <a:r>
              <a:rPr lang="en-US" sz="1200" dirty="0" err="1">
                <a:solidFill>
                  <a:schemeClr val="accent5">
                    <a:lumMod val="75000"/>
                  </a:schemeClr>
                </a:solidFill>
              </a:rPr>
              <a:t>Pingueculums</a:t>
            </a:r>
            <a:r>
              <a:rPr lang="en-US" sz="1200" dirty="0">
                <a:solidFill>
                  <a:schemeClr val="accent5">
                    <a:lumMod val="75000"/>
                  </a:schemeClr>
                </a:solidFill>
              </a:rPr>
              <a:t> färben sich mit Elastin, genau wie echtes elastisches Gewebe. Die Fasern reagieren jedoch nicht auf das Enzym Elastase. Somit handelt es sich bei den Fasern nicht um echtes elastisches Gewebe – daher die Bezeichnungen </a:t>
            </a:r>
            <a:r>
              <a:rPr lang="en-US" sz="1200" i="1" dirty="0">
                <a:solidFill>
                  <a:schemeClr val="accent5">
                    <a:lumMod val="75000"/>
                  </a:schemeClr>
                </a:solidFill>
              </a:rPr>
              <a:t>elastoid/elastotisch.</a:t>
            </a:r>
            <a:endParaRPr lang="en-US" sz="1600" dirty="0">
              <a:solidFill>
                <a:schemeClr val="accent5">
                  <a:lumMod val="75000"/>
                </a:schemeClr>
              </a:solidFill>
            </a:endParaRPr>
          </a:p>
        </p:txBody>
      </p:sp>
      <p:sp>
        <p:nvSpPr>
          <p:cNvPr id="2" name="Rectangle 1">
            <a:extLst>
              <a:ext uri="{FF2B5EF4-FFF2-40B4-BE49-F238E27FC236}">
                <a16:creationId xmlns:a16="http://schemas.microsoft.com/office/drawing/2014/main" id="{2726B308-E894-42CD-865A-266B8D40B553}"/>
              </a:ext>
            </a:extLst>
          </p:cNvPr>
          <p:cNvSpPr/>
          <p:nvPr/>
        </p:nvSpPr>
        <p:spPr>
          <a:xfrm>
            <a:off x="2667000" y="2220748"/>
            <a:ext cx="1638301" cy="21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Wörter</a:t>
            </a:r>
          </a:p>
        </p:txBody>
      </p:sp>
      <p:sp>
        <p:nvSpPr>
          <p:cNvPr id="8" name="Rectangle 7">
            <a:extLst>
              <a:ext uri="{FF2B5EF4-FFF2-40B4-BE49-F238E27FC236}">
                <a16:creationId xmlns:a16="http://schemas.microsoft.com/office/drawing/2014/main" id="{F1E6CFF7-C39B-4EC6-8D5A-1596669E5CF0}"/>
              </a:ext>
            </a:extLst>
          </p:cNvPr>
          <p:cNvSpPr/>
          <p:nvPr/>
        </p:nvSpPr>
        <p:spPr>
          <a:xfrm>
            <a:off x="5562600" y="2220748"/>
            <a:ext cx="19812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Tree>
    <p:extLst>
      <p:ext uri="{BB962C8B-B14F-4D97-AF65-F5344CB8AC3E}">
        <p14:creationId xmlns:p14="http://schemas.microsoft.com/office/powerpoint/2010/main" val="3808535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en-US" sz="1200" dirty="0">
                <a:solidFill>
                  <a:schemeClr val="bg1">
                    <a:lumMod val="75000"/>
                  </a:schemeClr>
                </a:solidFill>
              </a:rPr>
              <a:t>Wie </a:t>
            </a:r>
            <a:r>
              <a:rPr lang="en-US" sz="1200" dirty="0" err="1">
                <a:solidFill>
                  <a:schemeClr val="bg1">
                    <a:lumMod val="75000"/>
                  </a:schemeClr>
                </a:solidFill>
              </a:rPr>
              <a:t>sich</a:t>
            </a:r>
            <a:r>
              <a:rPr lang="en-US" sz="1200" dirty="0">
                <a:solidFill>
                  <a:schemeClr val="bg1">
                    <a:lumMod val="75000"/>
                  </a:schemeClr>
                </a:solidFill>
              </a:rPr>
              <a:t>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b="1" dirty="0"/>
              <a:t> </a:t>
            </a:r>
            <a:r>
              <a:rPr lang="en-US" sz="1200" dirty="0">
                <a:solidFill>
                  <a:schemeClr val="bg1">
                    <a:lumMod val="75000"/>
                  </a:schemeClr>
                </a:solidFill>
              </a:rPr>
              <a:t>darstellt…</a:t>
            </a:r>
          </a:p>
          <a:p>
            <a:pPr marL="0" indent="0" eaLnBrk="1" hangingPunct="1">
              <a:buNone/>
              <a:defRPr/>
            </a:pPr>
            <a:r>
              <a:rPr lang="en-US" sz="1200" dirty="0">
                <a:solidFill>
                  <a:schemeClr val="bg1">
                    <a:lumMod val="75000"/>
                  </a:schemeClr>
                </a:solidFill>
              </a:rPr>
              <a:t>	Aussehen: Gelb-weiße Masse</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Lokalisation</a:t>
            </a:r>
            <a:r>
              <a:rPr lang="en-US" sz="1200" dirty="0">
                <a:solidFill>
                  <a:schemeClr val="bg1">
                    <a:lumMod val="75000"/>
                  </a:schemeClr>
                </a:solidFill>
              </a:rPr>
              <a:t>: Interpalpebraler Limbus</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Lateralität</a:t>
            </a:r>
            <a:r>
              <a:rPr lang="en-US" sz="1200" dirty="0">
                <a:solidFill>
                  <a:schemeClr val="bg1">
                    <a:lumMod val="75000"/>
                  </a:schemeClr>
                </a:solidFill>
              </a:rPr>
              <a:t>: Beidseitig	</a:t>
            </a:r>
          </a:p>
          <a:p>
            <a:pPr marL="0" indent="0" eaLnBrk="1" hangingPunct="1">
              <a:buNone/>
              <a:defRPr/>
            </a:pPr>
            <a:r>
              <a:rPr lang="en-US" sz="1200" dirty="0">
                <a:solidFill>
                  <a:schemeClr val="bg1">
                    <a:lumMod val="75000"/>
                  </a:schemeClr>
                </a:solidFill>
              </a:rPr>
              <a:t>Risikofaktoren für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--Alter</a:t>
            </a:r>
          </a:p>
          <a:p>
            <a:pPr marL="0" indent="0" eaLnBrk="1" hangingPunct="1">
              <a:buNone/>
              <a:defRPr/>
            </a:pPr>
            <a:r>
              <a:rPr lang="en-US" sz="1200" dirty="0">
                <a:solidFill>
                  <a:schemeClr val="bg1">
                    <a:lumMod val="75000"/>
                  </a:schemeClr>
                </a:solidFill>
              </a:rPr>
              <a:t>	--UV-Exposition</a:t>
            </a:r>
          </a:p>
          <a:p>
            <a:pPr marL="0" indent="0" eaLnBrk="1" hangingPunct="1">
              <a:buNone/>
              <a:defRPr/>
            </a:pPr>
            <a:r>
              <a:rPr lang="en-US" sz="1200" dirty="0">
                <a:solidFill>
                  <a:schemeClr val="bg1">
                    <a:lumMod val="75000"/>
                  </a:schemeClr>
                </a:solidFill>
              </a:rPr>
              <a:t>	--Staub-/Windschäden</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17</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TextBox 6">
            <a:extLst>
              <a:ext uri="{FF2B5EF4-FFF2-40B4-BE49-F238E27FC236}">
                <a16:creationId xmlns:a16="http://schemas.microsoft.com/office/drawing/2014/main" id="{695ECBC9-7BFE-4519-9C82-9F668FEFC0C4}"/>
              </a:ext>
            </a:extLst>
          </p:cNvPr>
          <p:cNvSpPr txBox="1"/>
          <p:nvPr/>
        </p:nvSpPr>
        <p:spPr>
          <a:xfrm>
            <a:off x="952499" y="1981200"/>
            <a:ext cx="7239000" cy="137986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Kurz gesagt: Wie sieht die </a:t>
            </a:r>
            <a:r>
              <a:rPr lang="en-US" sz="1200" i="1" dirty="0" err="1">
                <a:solidFill>
                  <a:srgbClr val="0000FF"/>
                </a:solidFill>
              </a:rPr>
              <a:t>Histologie</a:t>
            </a:r>
            <a:r>
              <a:rPr lang="en-US" sz="1200" i="1" dirty="0">
                <a:solidFill>
                  <a:srgbClr val="0000FF"/>
                </a:solidFill>
              </a:rPr>
              <a:t>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Pingueculums</a:t>
            </a:r>
            <a:r>
              <a:rPr lang="en-US" sz="1200" i="1" dirty="0">
                <a:solidFill>
                  <a:srgbClr val="0000FF"/>
                </a:solidFill>
              </a:rPr>
              <a:t> aus?</a:t>
            </a:r>
          </a:p>
          <a:p>
            <a:r>
              <a:rPr lang="en-US" sz="1200" dirty="0">
                <a:solidFill>
                  <a:srgbClr val="0000FF"/>
                </a:solidFill>
              </a:rPr>
              <a:t>Es handelt sich um eine </a:t>
            </a:r>
            <a:r>
              <a:rPr lang="en-US" sz="1200" i="1" dirty="0" err="1">
                <a:solidFill>
                  <a:srgbClr val="0000FF"/>
                </a:solidFill>
              </a:rPr>
              <a:t> elastoide </a:t>
            </a:r>
            <a:r>
              <a:rPr lang="en-US" sz="1200" i="1" dirty="0">
                <a:solidFill>
                  <a:srgbClr val="0000FF"/>
                </a:solidFill>
              </a:rPr>
              <a:t>Degeneration </a:t>
            </a:r>
            <a:r>
              <a:rPr lang="en-US" sz="1200" dirty="0">
                <a:solidFill>
                  <a:srgbClr val="0000FF"/>
                </a:solidFill>
              </a:rPr>
              <a:t> (auch bekannt als </a:t>
            </a:r>
            <a:r>
              <a:rPr lang="en-US" sz="1200" i="1" dirty="0">
                <a:solidFill>
                  <a:srgbClr val="0000FF"/>
                </a:solidFill>
              </a:rPr>
              <a:t> elastotische Degeneration</a:t>
            </a:r>
            <a:r>
              <a:rPr lang="en-US" sz="1200" dirty="0">
                <a:solidFill>
                  <a:srgbClr val="0000FF"/>
                </a:solidFill>
              </a:rPr>
              <a:t>)</a:t>
            </a:r>
            <a:endParaRPr lang="en-US" sz="1600" dirty="0">
              <a:solidFill>
                <a:schemeClr val="accent5">
                  <a:lumMod val="75000"/>
                </a:schemeClr>
              </a:solidFill>
            </a:endParaRPr>
          </a:p>
          <a:p>
            <a:endParaRPr lang="en-US" sz="1600" i="1" dirty="0">
              <a:solidFill>
                <a:schemeClr val="accent5">
                  <a:lumMod val="75000"/>
                </a:schemeClr>
              </a:solidFill>
            </a:endParaRPr>
          </a:p>
          <a:p>
            <a:r>
              <a:rPr lang="en-US" sz="1200" i="1" dirty="0">
                <a:solidFill>
                  <a:schemeClr val="accent5">
                    <a:lumMod val="75000"/>
                  </a:schemeClr>
                </a:solidFill>
              </a:rPr>
              <a:t>Warum „elastoide/elastotische“ Degeneration?</a:t>
            </a:r>
          </a:p>
          <a:p>
            <a:r>
              <a:rPr lang="en-US" sz="1200" dirty="0">
                <a:solidFill>
                  <a:schemeClr val="accent5">
                    <a:lumMod val="75000"/>
                  </a:schemeClr>
                </a:solidFill>
              </a:rPr>
              <a:t>Die </a:t>
            </a:r>
            <a:r>
              <a:rPr lang="en-US" sz="1200" dirty="0" err="1">
                <a:solidFill>
                  <a:schemeClr val="accent5">
                    <a:lumMod val="75000"/>
                  </a:schemeClr>
                </a:solidFill>
              </a:rPr>
              <a:t>Kollagenfibrillen</a:t>
            </a:r>
            <a:r>
              <a:rPr lang="en-US" sz="1200" dirty="0">
                <a:solidFill>
                  <a:schemeClr val="accent5">
                    <a:lumMod val="75000"/>
                  </a:schemeClr>
                </a:solidFill>
              </a:rPr>
              <a:t> </a:t>
            </a:r>
            <a:r>
              <a:rPr lang="en-US" sz="1200" dirty="0" err="1">
                <a:solidFill>
                  <a:schemeClr val="accent5">
                    <a:lumMod val="75000"/>
                  </a:schemeClr>
                </a:solidFill>
              </a:rPr>
              <a:t>eines</a:t>
            </a:r>
            <a:r>
              <a:rPr lang="en-US" sz="1200" dirty="0">
                <a:solidFill>
                  <a:schemeClr val="accent5">
                    <a:lumMod val="75000"/>
                  </a:schemeClr>
                </a:solidFill>
              </a:rPr>
              <a:t> </a:t>
            </a:r>
            <a:r>
              <a:rPr lang="en-US" sz="1200" dirty="0" err="1">
                <a:solidFill>
                  <a:schemeClr val="accent5">
                    <a:lumMod val="75000"/>
                  </a:schemeClr>
                </a:solidFill>
              </a:rPr>
              <a:t>Pingueculums</a:t>
            </a:r>
            <a:r>
              <a:rPr lang="en-US" sz="1200" dirty="0">
                <a:solidFill>
                  <a:schemeClr val="accent5">
                    <a:lumMod val="75000"/>
                  </a:schemeClr>
                </a:solidFill>
              </a:rPr>
              <a:t> färben sich mit Elastin an, genau wie echtes elastisches Gewebe. Die Fasern reagieren jedoch nicht auf das Enzym Elastase. Somit handelt es sich bei den Fasern nicht um echtes elastisches Gewebe – daher die Bezeichnungen </a:t>
            </a:r>
            <a:r>
              <a:rPr lang="en-US" sz="1200" i="1" dirty="0">
                <a:solidFill>
                  <a:schemeClr val="accent5">
                    <a:lumMod val="75000"/>
                  </a:schemeClr>
                </a:solidFill>
              </a:rPr>
              <a:t>elastoid/elastotisch.</a:t>
            </a:r>
            <a:endParaRPr lang="en-US" sz="1600" dirty="0">
              <a:solidFill>
                <a:schemeClr val="accent5">
                  <a:lumMod val="75000"/>
                </a:schemeClr>
              </a:solidFill>
            </a:endParaRPr>
          </a:p>
        </p:txBody>
      </p:sp>
    </p:spTree>
    <p:extLst>
      <p:ext uri="{BB962C8B-B14F-4D97-AF65-F5344CB8AC3E}">
        <p14:creationId xmlns:p14="http://schemas.microsoft.com/office/powerpoint/2010/main" val="2678595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en-US" sz="1200" dirty="0">
                <a:solidFill>
                  <a:schemeClr val="bg1">
                    <a:lumMod val="75000"/>
                  </a:schemeClr>
                </a:solidFill>
              </a:rPr>
              <a:t>Wie </a:t>
            </a:r>
            <a:r>
              <a:rPr lang="en-US" sz="1200" dirty="0" err="1">
                <a:solidFill>
                  <a:schemeClr val="bg1">
                    <a:lumMod val="75000"/>
                  </a:schemeClr>
                </a:solidFill>
              </a:rPr>
              <a:t>sich</a:t>
            </a:r>
            <a:r>
              <a:rPr lang="en-US" sz="1200" dirty="0">
                <a:solidFill>
                  <a:schemeClr val="bg1">
                    <a:lumMod val="75000"/>
                  </a:schemeClr>
                </a:solidFill>
              </a:rPr>
              <a:t>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b="1" dirty="0"/>
              <a:t> </a:t>
            </a:r>
            <a:r>
              <a:rPr lang="en-US" sz="1200" dirty="0">
                <a:solidFill>
                  <a:schemeClr val="bg1">
                    <a:lumMod val="75000"/>
                  </a:schemeClr>
                </a:solidFill>
              </a:rPr>
              <a:t>darstellt…</a:t>
            </a:r>
          </a:p>
          <a:p>
            <a:pPr marL="0" indent="0" eaLnBrk="1" hangingPunct="1">
              <a:buNone/>
              <a:defRPr/>
            </a:pPr>
            <a:r>
              <a:rPr lang="en-US" sz="1200" dirty="0">
                <a:solidFill>
                  <a:schemeClr val="bg1">
                    <a:lumMod val="75000"/>
                  </a:schemeClr>
                </a:solidFill>
              </a:rPr>
              <a:t>	Aussehen: Gelb-weiße Masse</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Lokalisation</a:t>
            </a:r>
            <a:r>
              <a:rPr lang="en-US" sz="1200" dirty="0">
                <a:solidFill>
                  <a:schemeClr val="bg1">
                    <a:lumMod val="75000"/>
                  </a:schemeClr>
                </a:solidFill>
              </a:rPr>
              <a:t>: Interpalpebraler Limbus</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Lateralität</a:t>
            </a:r>
            <a:r>
              <a:rPr lang="en-US" sz="1200" dirty="0">
                <a:solidFill>
                  <a:schemeClr val="bg1">
                    <a:lumMod val="75000"/>
                  </a:schemeClr>
                </a:solidFill>
              </a:rPr>
              <a:t>: Beidseitig	</a:t>
            </a:r>
          </a:p>
          <a:p>
            <a:pPr marL="0" indent="0" eaLnBrk="1" hangingPunct="1">
              <a:buNone/>
              <a:defRPr/>
            </a:pPr>
            <a:r>
              <a:rPr lang="en-US" sz="1200" dirty="0">
                <a:solidFill>
                  <a:schemeClr val="bg1">
                    <a:lumMod val="75000"/>
                  </a:schemeClr>
                </a:solidFill>
              </a:rPr>
              <a:t>Risikofaktoren für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--Alter</a:t>
            </a:r>
          </a:p>
          <a:p>
            <a:pPr marL="0" indent="0" eaLnBrk="1" hangingPunct="1">
              <a:buNone/>
              <a:defRPr/>
            </a:pPr>
            <a:r>
              <a:rPr lang="en-US" sz="1200" dirty="0">
                <a:solidFill>
                  <a:schemeClr val="bg1">
                    <a:lumMod val="75000"/>
                  </a:schemeClr>
                </a:solidFill>
              </a:rPr>
              <a:t>	--UV-Exposition</a:t>
            </a:r>
          </a:p>
          <a:p>
            <a:pPr marL="0" indent="0" eaLnBrk="1" hangingPunct="1">
              <a:buNone/>
              <a:defRPr/>
            </a:pPr>
            <a:r>
              <a:rPr lang="en-US" sz="1200" dirty="0">
                <a:solidFill>
                  <a:schemeClr val="bg1">
                    <a:lumMod val="75000"/>
                  </a:schemeClr>
                </a:solidFill>
              </a:rPr>
              <a:t>	--Schäden durch Staub/Wind</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18</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TextBox 6">
            <a:extLst>
              <a:ext uri="{FF2B5EF4-FFF2-40B4-BE49-F238E27FC236}">
                <a16:creationId xmlns:a16="http://schemas.microsoft.com/office/drawing/2014/main" id="{695ECBC9-7BFE-4519-9C82-9F668FEFC0C4}"/>
              </a:ext>
            </a:extLst>
          </p:cNvPr>
          <p:cNvSpPr txBox="1"/>
          <p:nvPr/>
        </p:nvSpPr>
        <p:spPr>
          <a:xfrm>
            <a:off x="952499" y="1981200"/>
            <a:ext cx="7239000" cy="137986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Kurz gesagt: Wie sieht die </a:t>
            </a:r>
            <a:r>
              <a:rPr lang="en-US" sz="1200" i="1" dirty="0" err="1">
                <a:solidFill>
                  <a:srgbClr val="0000FF"/>
                </a:solidFill>
              </a:rPr>
              <a:t>Histologie</a:t>
            </a:r>
            <a:r>
              <a:rPr lang="en-US" sz="1200" i="1" dirty="0">
                <a:solidFill>
                  <a:srgbClr val="0000FF"/>
                </a:solidFill>
              </a:rPr>
              <a:t>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Pingueculums</a:t>
            </a:r>
            <a:r>
              <a:rPr lang="en-US" sz="1200" i="1" dirty="0">
                <a:solidFill>
                  <a:srgbClr val="0000FF"/>
                </a:solidFill>
              </a:rPr>
              <a:t> aus?</a:t>
            </a:r>
          </a:p>
          <a:p>
            <a:r>
              <a:rPr lang="en-US" sz="1200" dirty="0">
                <a:solidFill>
                  <a:srgbClr val="0000FF"/>
                </a:solidFill>
              </a:rPr>
              <a:t>Es handelt sich um eine </a:t>
            </a:r>
            <a:r>
              <a:rPr lang="en-US" sz="1200" i="1" dirty="0" err="1">
                <a:solidFill>
                  <a:srgbClr val="0000FF"/>
                </a:solidFill>
              </a:rPr>
              <a:t> elastoide </a:t>
            </a:r>
            <a:r>
              <a:rPr lang="en-US" sz="1200" i="1" dirty="0">
                <a:solidFill>
                  <a:srgbClr val="0000FF"/>
                </a:solidFill>
              </a:rPr>
              <a:t>Degeneration </a:t>
            </a:r>
            <a:r>
              <a:rPr lang="en-US" sz="1200" dirty="0">
                <a:solidFill>
                  <a:srgbClr val="0000FF"/>
                </a:solidFill>
              </a:rPr>
              <a:t> (auch bekannt als </a:t>
            </a:r>
            <a:r>
              <a:rPr lang="en-US" sz="1200" i="1" dirty="0">
                <a:solidFill>
                  <a:srgbClr val="0000FF"/>
                </a:solidFill>
              </a:rPr>
              <a:t> elastotische Degeneration</a:t>
            </a:r>
            <a:r>
              <a:rPr lang="en-US" sz="1200" dirty="0">
                <a:solidFill>
                  <a:srgbClr val="0000FF"/>
                </a:solidFill>
              </a:rPr>
              <a:t>)</a:t>
            </a:r>
          </a:p>
          <a:p>
            <a:endParaRPr lang="en-US" sz="1600" i="1" dirty="0">
              <a:solidFill>
                <a:srgbClr val="0000FF"/>
              </a:solidFill>
            </a:endParaRPr>
          </a:p>
          <a:p>
            <a:r>
              <a:rPr lang="en-US" sz="1200" i="1" dirty="0">
                <a:solidFill>
                  <a:srgbClr val="0000FF"/>
                </a:solidFill>
              </a:rPr>
              <a:t>Warum „elastoide/elastotische“ Degeneration?</a:t>
            </a:r>
            <a:endParaRPr lang="en-US" sz="1600" i="1" dirty="0">
              <a:solidFill>
                <a:schemeClr val="accent5">
                  <a:lumMod val="75000"/>
                </a:schemeClr>
              </a:solidFill>
            </a:endParaRPr>
          </a:p>
          <a:p>
            <a:r>
              <a:rPr lang="en-US" sz="1200" dirty="0">
                <a:solidFill>
                  <a:schemeClr val="accent5">
                    <a:lumMod val="75000"/>
                  </a:schemeClr>
                </a:solidFill>
              </a:rPr>
              <a:t>Die </a:t>
            </a:r>
            <a:r>
              <a:rPr lang="en-US" sz="1200" dirty="0" err="1">
                <a:solidFill>
                  <a:schemeClr val="accent5">
                    <a:lumMod val="75000"/>
                  </a:schemeClr>
                </a:solidFill>
              </a:rPr>
              <a:t>Kollagenfibrillen</a:t>
            </a:r>
            <a:r>
              <a:rPr lang="en-US" sz="1200" dirty="0">
                <a:solidFill>
                  <a:schemeClr val="accent5">
                    <a:lumMod val="75000"/>
                  </a:schemeClr>
                </a:solidFill>
              </a:rPr>
              <a:t> </a:t>
            </a:r>
            <a:r>
              <a:rPr lang="en-US" sz="1200" dirty="0" err="1">
                <a:solidFill>
                  <a:schemeClr val="accent5">
                    <a:lumMod val="75000"/>
                  </a:schemeClr>
                </a:solidFill>
              </a:rPr>
              <a:t>eines</a:t>
            </a:r>
            <a:r>
              <a:rPr lang="en-US" sz="1200" dirty="0">
                <a:solidFill>
                  <a:schemeClr val="accent5">
                    <a:lumMod val="75000"/>
                  </a:schemeClr>
                </a:solidFill>
              </a:rPr>
              <a:t> </a:t>
            </a:r>
            <a:r>
              <a:rPr lang="en-US" sz="1200" dirty="0" err="1">
                <a:solidFill>
                  <a:schemeClr val="accent5">
                    <a:lumMod val="75000"/>
                  </a:schemeClr>
                </a:solidFill>
              </a:rPr>
              <a:t>Pingueculums</a:t>
            </a:r>
            <a:r>
              <a:rPr lang="en-US" sz="1200" dirty="0">
                <a:solidFill>
                  <a:schemeClr val="accent5">
                    <a:lumMod val="75000"/>
                  </a:schemeClr>
                </a:solidFill>
              </a:rPr>
              <a:t> färben sich mit Elastin, genau wie echtes elastisches Gewebe. Die Fasern reagieren jedoch nicht auf das Enzym Elastase. Somit handelt es sich bei den Fasern nicht um echtes elastisches Gewebe – daher die Bezeichnungen </a:t>
            </a:r>
            <a:r>
              <a:rPr lang="en-US" sz="1200" i="1" dirty="0">
                <a:solidFill>
                  <a:schemeClr val="accent5">
                    <a:lumMod val="75000"/>
                  </a:schemeClr>
                </a:solidFill>
              </a:rPr>
              <a:t>elastoid/elastotisch.</a:t>
            </a:r>
            <a:endParaRPr lang="en-US" sz="1600" dirty="0">
              <a:solidFill>
                <a:schemeClr val="accent5">
                  <a:lumMod val="75000"/>
                </a:schemeClr>
              </a:solidFill>
            </a:endParaRPr>
          </a:p>
        </p:txBody>
      </p:sp>
    </p:spTree>
    <p:extLst>
      <p:ext uri="{BB962C8B-B14F-4D97-AF65-F5344CB8AC3E}">
        <p14:creationId xmlns:p14="http://schemas.microsoft.com/office/powerpoint/2010/main" val="1090031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Fragen und Antworten</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lumMod val="75000"/>
                  </a:schemeClr>
                </a:solidFill>
              </a:rPr>
              <a:t>Wie sich ein </a:t>
            </a:r>
            <a:r>
              <a:rPr lang="de-DE" sz="1200" dirty="0" err="1">
                <a:solidFill>
                  <a:schemeClr val="bg1">
                    <a:lumMod val="75000"/>
                  </a:schemeClr>
                </a:solidFill>
              </a:rPr>
              <a:t>Pingueculum</a:t>
            </a:r>
            <a:r>
              <a:rPr lang="de-DE" sz="1200" dirty="0">
                <a:solidFill>
                  <a:schemeClr val="bg1">
                    <a:lumMod val="75000"/>
                  </a:schemeClr>
                </a:solidFill>
              </a:rPr>
              <a:t> darstellt</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Aussehen: Gelb-weiße Masse</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Lokalisation</a:t>
            </a:r>
            <a:r>
              <a:rPr lang="en-US" sz="1200" dirty="0">
                <a:solidFill>
                  <a:schemeClr val="bg1">
                    <a:lumMod val="75000"/>
                  </a:schemeClr>
                </a:solidFill>
              </a:rPr>
              <a:t>: Interpalpebraler Limbus</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Lateralität</a:t>
            </a:r>
            <a:r>
              <a:rPr lang="en-US" sz="1200" dirty="0">
                <a:solidFill>
                  <a:schemeClr val="bg1">
                    <a:lumMod val="75000"/>
                  </a:schemeClr>
                </a:solidFill>
              </a:rPr>
              <a:t>: Beidseitig	</a:t>
            </a:r>
          </a:p>
          <a:p>
            <a:pPr marL="0" indent="0" eaLnBrk="1" hangingPunct="1">
              <a:buNone/>
              <a:defRPr/>
            </a:pPr>
            <a:r>
              <a:rPr lang="en-US" sz="1200" dirty="0">
                <a:solidFill>
                  <a:schemeClr val="bg1">
                    <a:lumMod val="75000"/>
                  </a:schemeClr>
                </a:solidFill>
              </a:rPr>
              <a:t>Risikofaktoren für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--Alter</a:t>
            </a:r>
          </a:p>
          <a:p>
            <a:pPr marL="0" indent="0" eaLnBrk="1" hangingPunct="1">
              <a:buNone/>
              <a:defRPr/>
            </a:pPr>
            <a:r>
              <a:rPr lang="en-US" sz="1200" dirty="0">
                <a:solidFill>
                  <a:schemeClr val="bg1">
                    <a:lumMod val="75000"/>
                  </a:schemeClr>
                </a:solidFill>
              </a:rPr>
              <a:t>	--UV-Exposition</a:t>
            </a:r>
          </a:p>
          <a:p>
            <a:pPr marL="0" indent="0" eaLnBrk="1" hangingPunct="1">
              <a:buNone/>
              <a:defRPr/>
            </a:pPr>
            <a:r>
              <a:rPr lang="en-US" sz="1200" dirty="0">
                <a:solidFill>
                  <a:schemeClr val="bg1">
                    <a:lumMod val="75000"/>
                  </a:schemeClr>
                </a:solidFill>
              </a:rPr>
              <a:t>	--Schäden durch Staub/Wind</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19</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TextBox 6">
            <a:extLst>
              <a:ext uri="{FF2B5EF4-FFF2-40B4-BE49-F238E27FC236}">
                <a16:creationId xmlns:a16="http://schemas.microsoft.com/office/drawing/2014/main" id="{695ECBC9-7BFE-4519-9C82-9F668FEFC0C4}"/>
              </a:ext>
            </a:extLst>
          </p:cNvPr>
          <p:cNvSpPr txBox="1"/>
          <p:nvPr/>
        </p:nvSpPr>
        <p:spPr>
          <a:xfrm>
            <a:off x="952499" y="1981200"/>
            <a:ext cx="7239000" cy="137986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Kurz gesagt: Wie sieht die </a:t>
            </a:r>
            <a:r>
              <a:rPr lang="en-US" sz="1200" i="1" dirty="0" err="1">
                <a:solidFill>
                  <a:srgbClr val="0000FF"/>
                </a:solidFill>
              </a:rPr>
              <a:t>Histologie</a:t>
            </a:r>
            <a:r>
              <a:rPr lang="en-US" sz="1200" i="1" dirty="0">
                <a:solidFill>
                  <a:srgbClr val="0000FF"/>
                </a:solidFill>
              </a:rPr>
              <a:t>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Pingueculums</a:t>
            </a:r>
            <a:r>
              <a:rPr lang="en-US" sz="1200" i="1" dirty="0">
                <a:solidFill>
                  <a:srgbClr val="0000FF"/>
                </a:solidFill>
              </a:rPr>
              <a:t> aus?</a:t>
            </a:r>
          </a:p>
          <a:p>
            <a:r>
              <a:rPr lang="en-US" sz="1200" dirty="0">
                <a:solidFill>
                  <a:srgbClr val="0000FF"/>
                </a:solidFill>
              </a:rPr>
              <a:t>Es handelt sich um eine </a:t>
            </a:r>
            <a:r>
              <a:rPr lang="en-US" sz="1200" i="1" dirty="0" err="1">
                <a:solidFill>
                  <a:srgbClr val="0000FF"/>
                </a:solidFill>
              </a:rPr>
              <a:t> elastoide </a:t>
            </a:r>
            <a:r>
              <a:rPr lang="en-US" sz="1200" i="1" dirty="0">
                <a:solidFill>
                  <a:srgbClr val="0000FF"/>
                </a:solidFill>
              </a:rPr>
              <a:t>Degeneration </a:t>
            </a:r>
            <a:r>
              <a:rPr lang="en-US" sz="1200" dirty="0">
                <a:solidFill>
                  <a:srgbClr val="0000FF"/>
                </a:solidFill>
              </a:rPr>
              <a:t> (auch bekannt als </a:t>
            </a:r>
            <a:r>
              <a:rPr lang="en-US" sz="1200" i="1" dirty="0">
                <a:solidFill>
                  <a:srgbClr val="0000FF"/>
                </a:solidFill>
              </a:rPr>
              <a:t> elastotische Degeneration</a:t>
            </a:r>
            <a:r>
              <a:rPr lang="en-US" sz="1200" dirty="0">
                <a:solidFill>
                  <a:srgbClr val="0000FF"/>
                </a:solidFill>
              </a:rPr>
              <a:t>)</a:t>
            </a:r>
          </a:p>
          <a:p>
            <a:endParaRPr lang="en-US" sz="1600" i="1" dirty="0">
              <a:solidFill>
                <a:srgbClr val="0000FF"/>
              </a:solidFill>
            </a:endParaRPr>
          </a:p>
          <a:p>
            <a:r>
              <a:rPr lang="en-US" sz="1200" i="1" dirty="0">
                <a:solidFill>
                  <a:srgbClr val="0000FF"/>
                </a:solidFill>
              </a:rPr>
              <a:t>Warum „elastoide/elastotische“ Degeneration?</a:t>
            </a:r>
          </a:p>
          <a:p>
            <a:r>
              <a:rPr lang="en-US" sz="1200" dirty="0">
                <a:solidFill>
                  <a:srgbClr val="0000FF"/>
                </a:solidFill>
              </a:rPr>
              <a:t>Die </a:t>
            </a:r>
            <a:r>
              <a:rPr lang="en-US" sz="1200" dirty="0" err="1">
                <a:solidFill>
                  <a:srgbClr val="0000FF"/>
                </a:solidFill>
              </a:rPr>
              <a:t>Kollagenfibrillen</a:t>
            </a:r>
            <a:r>
              <a:rPr lang="en-US" sz="1200" dirty="0">
                <a:solidFill>
                  <a:srgbClr val="0000FF"/>
                </a:solidFill>
              </a:rPr>
              <a:t> </a:t>
            </a:r>
            <a:r>
              <a:rPr lang="en-US" sz="1200" dirty="0" err="1">
                <a:solidFill>
                  <a:srgbClr val="0000FF"/>
                </a:solidFill>
              </a:rPr>
              <a:t>eines</a:t>
            </a:r>
            <a:r>
              <a:rPr lang="en-US" sz="1200" dirty="0">
                <a:solidFill>
                  <a:srgbClr val="0000FF"/>
                </a:solidFill>
              </a:rPr>
              <a:t> </a:t>
            </a:r>
            <a:r>
              <a:rPr lang="en-US" sz="1200" dirty="0" err="1">
                <a:solidFill>
                  <a:srgbClr val="0000FF"/>
                </a:solidFill>
              </a:rPr>
              <a:t>Pingueculums</a:t>
            </a:r>
            <a:r>
              <a:rPr lang="en-US" sz="1200" dirty="0">
                <a:solidFill>
                  <a:srgbClr val="0000FF"/>
                </a:solidFill>
              </a:rPr>
              <a:t> färben sich mit Elastin, genau wie echtes elastisches Gewebe. Die Fasern reagieren jedoch nicht auf das Enzym Elastase. Somit handelt es sich bei den Fasern nicht um echtes elastisches Gewebe – daher die Bezeichnungen </a:t>
            </a:r>
            <a:r>
              <a:rPr lang="en-US" sz="1200" i="1" dirty="0">
                <a:solidFill>
                  <a:srgbClr val="0000FF"/>
                </a:solidFill>
              </a:rPr>
              <a:t>elastoid/elastotisch.</a:t>
            </a:r>
            <a:endParaRPr lang="en-US" sz="1600" dirty="0">
              <a:solidFill>
                <a:srgbClr val="0000FF"/>
              </a:solidFill>
            </a:endParaRPr>
          </a:p>
        </p:txBody>
      </p:sp>
      <p:sp>
        <p:nvSpPr>
          <p:cNvPr id="2" name="Rectangle 1">
            <a:extLst>
              <a:ext uri="{FF2B5EF4-FFF2-40B4-BE49-F238E27FC236}">
                <a16:creationId xmlns:a16="http://schemas.microsoft.com/office/drawing/2014/main" id="{B384A598-0067-44BD-8B2A-4A5363C5D889}"/>
              </a:ext>
            </a:extLst>
          </p:cNvPr>
          <p:cNvSpPr/>
          <p:nvPr/>
        </p:nvSpPr>
        <p:spPr>
          <a:xfrm>
            <a:off x="4267200" y="2971800"/>
            <a:ext cx="685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ein Wort</a:t>
            </a:r>
          </a:p>
        </p:txBody>
      </p:sp>
      <p:sp>
        <p:nvSpPr>
          <p:cNvPr id="8" name="Rectangle 7">
            <a:extLst>
              <a:ext uri="{FF2B5EF4-FFF2-40B4-BE49-F238E27FC236}">
                <a16:creationId xmlns:a16="http://schemas.microsoft.com/office/drawing/2014/main" id="{7A3F4733-F75D-4158-A595-148A7CD95F7E}"/>
              </a:ext>
            </a:extLst>
          </p:cNvPr>
          <p:cNvSpPr/>
          <p:nvPr/>
        </p:nvSpPr>
        <p:spPr>
          <a:xfrm>
            <a:off x="4724400" y="3200400"/>
            <a:ext cx="1447800" cy="2965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ähnliches Wort</a:t>
            </a:r>
          </a:p>
        </p:txBody>
      </p:sp>
    </p:spTree>
    <p:extLst>
      <p:ext uri="{BB962C8B-B14F-4D97-AF65-F5344CB8AC3E}">
        <p14:creationId xmlns:p14="http://schemas.microsoft.com/office/powerpoint/2010/main" val="2042213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381000" y="416190"/>
            <a:ext cx="7543800" cy="715962"/>
          </a:xfrm>
        </p:spPr>
        <p:txBody>
          <a:bodyPr wrap="square" lIns="25400" tIns="12700" rIns="25400" bIns="12700"/>
          <a:lstStyle/>
          <a:p>
            <a:pPr eaLnBrk="1" hangingPunct="1"/>
            <a:r>
              <a:rPr lang="en-US" altLang="en-US" sz="1800" dirty="0"/>
              <a:t>Fragen und Antworten</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t>Wie sich ein </a:t>
            </a:r>
            <a:r>
              <a:rPr lang="de-DE" sz="1200" dirty="0" err="1"/>
              <a:t>Pingueculum</a:t>
            </a:r>
            <a:r>
              <a:rPr lang="de-DE" sz="1200" dirty="0"/>
              <a:t> darstellt</a:t>
            </a:r>
            <a:r>
              <a:rPr lang="en-US" sz="1200" dirty="0"/>
              <a:t>…</a:t>
            </a:r>
          </a:p>
          <a:p>
            <a:pPr marL="0" indent="0" eaLnBrk="1" hangingPunct="1">
              <a:buNone/>
              <a:defRPr/>
            </a:pPr>
            <a:r>
              <a:rPr lang="en-US" sz="1200" dirty="0"/>
              <a:t>	</a:t>
            </a:r>
            <a:r>
              <a:rPr lang="en-US" sz="1200" i="1" dirty="0"/>
              <a:t>Aussehen</a:t>
            </a:r>
            <a:r>
              <a:rPr lang="en-US" sz="1200" dirty="0"/>
              <a:t>: </a:t>
            </a:r>
            <a:r>
              <a:rPr lang="en-US" sz="1200" dirty="0">
                <a:solidFill>
                  <a:srgbClr val="0000FF"/>
                </a:solidFill>
              </a:rPr>
              <a:t>Gelb-weiße Masse</a:t>
            </a:r>
          </a:p>
          <a:p>
            <a:pPr marL="0" indent="0" eaLnBrk="1" hangingPunct="1">
              <a:buNone/>
              <a:defRPr/>
            </a:pPr>
            <a:r>
              <a:rPr lang="en-US" sz="1200" dirty="0">
                <a:solidFill>
                  <a:schemeClr val="bg1">
                    <a:lumMod val="75000"/>
                  </a:schemeClr>
                </a:solidFill>
              </a:rPr>
              <a:t>	</a:t>
            </a:r>
            <a:r>
              <a:rPr lang="en-US" sz="1200" i="1" dirty="0">
                <a:solidFill>
                  <a:schemeClr val="bg1">
                    <a:lumMod val="75000"/>
                  </a:schemeClr>
                </a:solidFill>
              </a:rPr>
              <a:t>Lokalisation</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t>
            </a:r>
            <a:r>
              <a:rPr lang="en-US" sz="1200" i="1" dirty="0" err="1">
                <a:solidFill>
                  <a:schemeClr val="bg1">
                    <a:lumMod val="75000"/>
                  </a:schemeClr>
                </a:solidFill>
              </a:rPr>
              <a:t>Lateralität</a:t>
            </a:r>
            <a:r>
              <a:rPr lang="en-US" sz="1200" dirty="0">
                <a:solidFill>
                  <a:schemeClr val="bg1">
                    <a:lumMod val="75000"/>
                  </a:schemeClr>
                </a:solidFill>
              </a:rPr>
              <a:t>:</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2</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Tree>
    <p:extLst>
      <p:ext uri="{BB962C8B-B14F-4D97-AF65-F5344CB8AC3E}">
        <p14:creationId xmlns:p14="http://schemas.microsoft.com/office/powerpoint/2010/main" val="4158809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en-US" sz="1200" dirty="0">
                <a:solidFill>
                  <a:schemeClr val="bg1">
                    <a:lumMod val="75000"/>
                  </a:schemeClr>
                </a:solidFill>
              </a:rPr>
              <a:t>Wie </a:t>
            </a:r>
            <a:r>
              <a:rPr lang="en-US" sz="1200" dirty="0" err="1">
                <a:solidFill>
                  <a:schemeClr val="bg1">
                    <a:lumMod val="75000"/>
                  </a:schemeClr>
                </a:solidFill>
              </a:rPr>
              <a:t>sich</a:t>
            </a:r>
            <a:r>
              <a:rPr lang="en-US" sz="1200" dirty="0">
                <a:solidFill>
                  <a:schemeClr val="bg1">
                    <a:lumMod val="75000"/>
                  </a:schemeClr>
                </a:solidFill>
              </a:rPr>
              <a:t>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b="1" dirty="0"/>
              <a:t> </a:t>
            </a:r>
            <a:r>
              <a:rPr lang="en-US" sz="1200" dirty="0">
                <a:solidFill>
                  <a:schemeClr val="bg1">
                    <a:lumMod val="75000"/>
                  </a:schemeClr>
                </a:solidFill>
              </a:rPr>
              <a:t>darstellt…</a:t>
            </a:r>
          </a:p>
          <a:p>
            <a:pPr marL="0" indent="0" eaLnBrk="1" hangingPunct="1">
              <a:buNone/>
              <a:defRPr/>
            </a:pPr>
            <a:r>
              <a:rPr lang="en-US" sz="1200" dirty="0">
                <a:solidFill>
                  <a:schemeClr val="bg1">
                    <a:lumMod val="75000"/>
                  </a:schemeClr>
                </a:solidFill>
              </a:rPr>
              <a:t>	Aussehen: Gelb-weiße Masse</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Lokalisation</a:t>
            </a:r>
            <a:r>
              <a:rPr lang="en-US" sz="1200" dirty="0">
                <a:solidFill>
                  <a:schemeClr val="bg1">
                    <a:lumMod val="75000"/>
                  </a:schemeClr>
                </a:solidFill>
              </a:rPr>
              <a:t>: Interpalpebraler Limbus</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Lateralität</a:t>
            </a:r>
            <a:r>
              <a:rPr lang="en-US" sz="1200" dirty="0">
                <a:solidFill>
                  <a:schemeClr val="bg1">
                    <a:lumMod val="75000"/>
                  </a:schemeClr>
                </a:solidFill>
              </a:rPr>
              <a:t>: Beidseitig	</a:t>
            </a:r>
          </a:p>
          <a:p>
            <a:pPr marL="0" indent="0" eaLnBrk="1" hangingPunct="1">
              <a:buNone/>
              <a:defRPr/>
            </a:pPr>
            <a:r>
              <a:rPr lang="en-US" sz="1200" dirty="0">
                <a:solidFill>
                  <a:schemeClr val="bg1">
                    <a:lumMod val="75000"/>
                  </a:schemeClr>
                </a:solidFill>
              </a:rPr>
              <a:t>Risikofaktoren für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--Alter</a:t>
            </a:r>
          </a:p>
          <a:p>
            <a:pPr marL="0" indent="0" eaLnBrk="1" hangingPunct="1">
              <a:buNone/>
              <a:defRPr/>
            </a:pPr>
            <a:r>
              <a:rPr lang="en-US" sz="1200" dirty="0">
                <a:solidFill>
                  <a:schemeClr val="bg1">
                    <a:lumMod val="75000"/>
                  </a:schemeClr>
                </a:solidFill>
              </a:rPr>
              <a:t>	--UV-Exposition</a:t>
            </a:r>
          </a:p>
          <a:p>
            <a:pPr marL="0" indent="0" eaLnBrk="1" hangingPunct="1">
              <a:buNone/>
              <a:defRPr/>
            </a:pPr>
            <a:r>
              <a:rPr lang="en-US" sz="1200" dirty="0">
                <a:solidFill>
                  <a:schemeClr val="bg1">
                    <a:lumMod val="75000"/>
                  </a:schemeClr>
                </a:solidFill>
              </a:rPr>
              <a:t>	--Staub-/Windschäden</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20</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TextBox 6">
            <a:extLst>
              <a:ext uri="{FF2B5EF4-FFF2-40B4-BE49-F238E27FC236}">
                <a16:creationId xmlns:a16="http://schemas.microsoft.com/office/drawing/2014/main" id="{695ECBC9-7BFE-4519-9C82-9F668FEFC0C4}"/>
              </a:ext>
            </a:extLst>
          </p:cNvPr>
          <p:cNvSpPr txBox="1"/>
          <p:nvPr/>
        </p:nvSpPr>
        <p:spPr>
          <a:xfrm>
            <a:off x="952499" y="1981200"/>
            <a:ext cx="7239000" cy="137986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Kurz gesagt: Wie sieht die </a:t>
            </a:r>
            <a:r>
              <a:rPr lang="en-US" sz="1200" i="1" dirty="0" err="1">
                <a:solidFill>
                  <a:srgbClr val="0000FF"/>
                </a:solidFill>
              </a:rPr>
              <a:t>Histologie</a:t>
            </a:r>
            <a:r>
              <a:rPr lang="en-US" sz="1200" i="1" dirty="0">
                <a:solidFill>
                  <a:srgbClr val="0000FF"/>
                </a:solidFill>
              </a:rPr>
              <a:t>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Pingueculums</a:t>
            </a:r>
            <a:r>
              <a:rPr lang="en-US" sz="1200" i="1" dirty="0">
                <a:solidFill>
                  <a:srgbClr val="0000FF"/>
                </a:solidFill>
              </a:rPr>
              <a:t> aus?</a:t>
            </a:r>
          </a:p>
          <a:p>
            <a:r>
              <a:rPr lang="en-US" sz="1200" dirty="0">
                <a:solidFill>
                  <a:srgbClr val="0000FF"/>
                </a:solidFill>
              </a:rPr>
              <a:t>Es handelt sich um eine </a:t>
            </a:r>
            <a:r>
              <a:rPr lang="en-US" sz="1200" i="1" dirty="0" err="1">
                <a:solidFill>
                  <a:srgbClr val="0000FF"/>
                </a:solidFill>
              </a:rPr>
              <a:t> elastoide </a:t>
            </a:r>
            <a:r>
              <a:rPr lang="en-US" sz="1200" i="1" dirty="0">
                <a:solidFill>
                  <a:srgbClr val="0000FF"/>
                </a:solidFill>
              </a:rPr>
              <a:t>Degeneration </a:t>
            </a:r>
            <a:r>
              <a:rPr lang="en-US" sz="1200" dirty="0">
                <a:solidFill>
                  <a:srgbClr val="0000FF"/>
                </a:solidFill>
              </a:rPr>
              <a:t> (auch bekannt als </a:t>
            </a:r>
            <a:r>
              <a:rPr lang="en-US" sz="1200" i="1" dirty="0">
                <a:solidFill>
                  <a:srgbClr val="0000FF"/>
                </a:solidFill>
              </a:rPr>
              <a:t> elastotische Degeneration</a:t>
            </a:r>
            <a:r>
              <a:rPr lang="en-US" sz="1200" dirty="0">
                <a:solidFill>
                  <a:srgbClr val="0000FF"/>
                </a:solidFill>
              </a:rPr>
              <a:t>)</a:t>
            </a:r>
          </a:p>
          <a:p>
            <a:endParaRPr lang="en-US" sz="1600" i="1" dirty="0">
              <a:solidFill>
                <a:srgbClr val="0000FF"/>
              </a:solidFill>
            </a:endParaRPr>
          </a:p>
          <a:p>
            <a:r>
              <a:rPr lang="en-US" sz="1200" i="1" dirty="0">
                <a:solidFill>
                  <a:srgbClr val="0000FF"/>
                </a:solidFill>
              </a:rPr>
              <a:t>Warum „elastoide/elastotische“ Degeneration?</a:t>
            </a:r>
          </a:p>
          <a:p>
            <a:r>
              <a:rPr lang="en-US" sz="1200" dirty="0">
                <a:solidFill>
                  <a:srgbClr val="0000FF"/>
                </a:solidFill>
              </a:rPr>
              <a:t>Die </a:t>
            </a:r>
            <a:r>
              <a:rPr lang="en-US" sz="1200" dirty="0" err="1">
                <a:solidFill>
                  <a:srgbClr val="0000FF"/>
                </a:solidFill>
              </a:rPr>
              <a:t>Kollagenfibrillen</a:t>
            </a:r>
            <a:r>
              <a:rPr lang="en-US" sz="1200" dirty="0">
                <a:solidFill>
                  <a:srgbClr val="0000FF"/>
                </a:solidFill>
              </a:rPr>
              <a:t> </a:t>
            </a:r>
            <a:r>
              <a:rPr lang="en-US" sz="1200" dirty="0" err="1">
                <a:solidFill>
                  <a:srgbClr val="0000FF"/>
                </a:solidFill>
              </a:rPr>
              <a:t>eines</a:t>
            </a:r>
            <a:r>
              <a:rPr lang="en-US" sz="1200" dirty="0">
                <a:solidFill>
                  <a:srgbClr val="0000FF"/>
                </a:solidFill>
              </a:rPr>
              <a:t> </a:t>
            </a:r>
            <a:r>
              <a:rPr lang="en-US" sz="1200" dirty="0" err="1">
                <a:solidFill>
                  <a:srgbClr val="0000FF"/>
                </a:solidFill>
              </a:rPr>
              <a:t>Pingueculums</a:t>
            </a:r>
            <a:r>
              <a:rPr lang="en-US" sz="1200" dirty="0">
                <a:solidFill>
                  <a:srgbClr val="0000FF"/>
                </a:solidFill>
              </a:rPr>
              <a:t> färben sich mit Elastin, genau wie echtes elastisches Gewebe. Die Fasern reagieren jedoch nicht auf das Enzym Elastase. Somit handelt es sich bei den Fasern nicht um echtes elastisches Gewebe – daher die Bezeichnungen </a:t>
            </a:r>
            <a:r>
              <a:rPr lang="en-US" sz="1200" i="1" dirty="0">
                <a:solidFill>
                  <a:srgbClr val="0000FF"/>
                </a:solidFill>
              </a:rPr>
              <a:t>elastoid/elastotisch.</a:t>
            </a:r>
            <a:endParaRPr lang="en-US" sz="1600" dirty="0">
              <a:solidFill>
                <a:srgbClr val="0000FF"/>
              </a:solidFill>
            </a:endParaRPr>
          </a:p>
        </p:txBody>
      </p:sp>
    </p:spTree>
    <p:extLst>
      <p:ext uri="{BB962C8B-B14F-4D97-AF65-F5344CB8AC3E}">
        <p14:creationId xmlns:p14="http://schemas.microsoft.com/office/powerpoint/2010/main" val="3754521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21</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t>Wie sich ein Pterygium darstellt</a:t>
            </a:r>
            <a:r>
              <a:rPr lang="en-US" sz="1200" kern="0" dirty="0"/>
              <a:t>…</a:t>
            </a:r>
          </a:p>
          <a:p>
            <a:pPr marL="0" indent="0" eaLnBrk="1" hangingPunct="1">
              <a:buNone/>
              <a:defRPr/>
            </a:pPr>
            <a:r>
              <a:rPr lang="en-US" sz="1200" kern="0" dirty="0"/>
              <a:t>	</a:t>
            </a:r>
            <a:r>
              <a:rPr lang="en-US" sz="1200" i="1" kern="0" dirty="0"/>
              <a:t>Aussehen</a:t>
            </a:r>
            <a:r>
              <a:rPr lang="en-US" sz="1200" kern="0" dirty="0"/>
              <a:t>:</a:t>
            </a:r>
            <a:endParaRPr lang="en-US" sz="2600" kern="0" dirty="0">
              <a:solidFill>
                <a:srgbClr val="0000FF"/>
              </a:solidFill>
            </a:endParaRPr>
          </a:p>
          <a:p>
            <a:pPr marL="0" indent="0" eaLnBrk="1" hangingPunct="1">
              <a:buFont typeface="Wingdings" panose="05000000000000000000" pitchFamily="2" charset="2"/>
              <a:buNone/>
              <a:defRPr/>
            </a:pPr>
            <a:r>
              <a:rPr lang="en-US" sz="1200" kern="0" dirty="0"/>
              <a:t>	</a:t>
            </a:r>
            <a:r>
              <a:rPr lang="en-US" sz="1200" i="1" kern="0" dirty="0">
                <a:solidFill>
                  <a:schemeClr val="bg1">
                    <a:lumMod val="75000"/>
                  </a:schemeClr>
                </a:solidFill>
              </a:rPr>
              <a:t>Lokalisation</a:t>
            </a:r>
            <a:r>
              <a:rPr lang="en-US" sz="1200" kern="0" dirty="0">
                <a:solidFill>
                  <a:schemeClr val="bg1">
                    <a:lumMod val="75000"/>
                  </a:schemeClr>
                </a:solidFill>
              </a:rPr>
              <a:t>:</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err="1">
                <a:solidFill>
                  <a:schemeClr val="bg1">
                    <a:lumMod val="75000"/>
                  </a:schemeClr>
                </a:solidFill>
              </a:rPr>
              <a:t>Lateralität</a:t>
            </a:r>
            <a:r>
              <a:rPr lang="en-US" sz="1200" kern="0" dirty="0">
                <a:solidFill>
                  <a:schemeClr val="bg1">
                    <a:lumMod val="75000"/>
                  </a:schemeClr>
                </a:solidFill>
              </a:rPr>
              <a:t>:</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Tree>
    <p:extLst>
      <p:ext uri="{BB962C8B-B14F-4D97-AF65-F5344CB8AC3E}">
        <p14:creationId xmlns:p14="http://schemas.microsoft.com/office/powerpoint/2010/main" val="1395678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Fragen und Antworten</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22</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t>Wie sich ein Pterygium darstellt</a:t>
            </a:r>
            <a:r>
              <a:rPr lang="en-US" sz="1200" kern="0" dirty="0"/>
              <a:t>…</a:t>
            </a:r>
          </a:p>
          <a:p>
            <a:pPr marL="0" indent="0" eaLnBrk="1" hangingPunct="1">
              <a:buNone/>
              <a:defRPr/>
            </a:pPr>
            <a:r>
              <a:rPr lang="en-US" sz="1200" kern="0" dirty="0"/>
              <a:t>	</a:t>
            </a:r>
            <a:r>
              <a:rPr lang="en-US" sz="1200" i="1" kern="0" dirty="0"/>
              <a:t>Aussehen</a:t>
            </a:r>
            <a:r>
              <a:rPr lang="en-US" sz="1200" kern="0" dirty="0"/>
              <a:t>: </a:t>
            </a:r>
            <a:r>
              <a:rPr lang="en-US" sz="1200" dirty="0">
                <a:solidFill>
                  <a:srgbClr val="0000FF"/>
                </a:solidFill>
              </a:rPr>
              <a:t>Flügelartige Wucherung</a:t>
            </a:r>
            <a:endParaRPr lang="en-US" sz="2600" kern="0" dirty="0">
              <a:solidFill>
                <a:srgbClr val="0000FF"/>
              </a:solidFill>
            </a:endParaRP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Lokalisation</a:t>
            </a:r>
            <a:r>
              <a:rPr lang="en-US" sz="1200" kern="0" dirty="0">
                <a:solidFill>
                  <a:schemeClr val="bg1">
                    <a:lumMod val="75000"/>
                  </a:schemeClr>
                </a:solidFill>
              </a:rPr>
              <a:t>:</a:t>
            </a:r>
          </a:p>
          <a:p>
            <a:pPr marL="0" indent="0" eaLnBrk="1" hangingPunct="1">
              <a:buFont typeface="Wingdings" panose="05000000000000000000" pitchFamily="2" charset="2"/>
              <a:buNone/>
              <a:defRPr/>
            </a:pPr>
            <a:r>
              <a:rPr lang="en-US" sz="1200" kern="0" dirty="0"/>
              <a:t>	</a:t>
            </a:r>
            <a:r>
              <a:rPr lang="en-US" sz="1200" i="1" kern="0" dirty="0" err="1">
                <a:solidFill>
                  <a:schemeClr val="bg1">
                    <a:lumMod val="75000"/>
                  </a:schemeClr>
                </a:solidFill>
              </a:rPr>
              <a:t>Lateralität</a:t>
            </a:r>
            <a:r>
              <a:rPr lang="en-US" sz="1200" kern="0" dirty="0">
                <a:solidFill>
                  <a:schemeClr val="bg1">
                    <a:lumMod val="75000"/>
                  </a:schemeClr>
                </a:solidFill>
              </a:rPr>
              <a:t>:</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Tree>
    <p:extLst>
      <p:ext uri="{BB962C8B-B14F-4D97-AF65-F5344CB8AC3E}">
        <p14:creationId xmlns:p14="http://schemas.microsoft.com/office/powerpoint/2010/main" val="2167476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E3F187-4B36-4BE5-88A8-633A1F99C3A5}"/>
              </a:ext>
            </a:extLst>
          </p:cNvPr>
          <p:cNvSpPr>
            <a:spLocks noGrp="1"/>
          </p:cNvSpPr>
          <p:nvPr>
            <p:ph type="sldNum" sz="quarter" idx="12"/>
          </p:nvPr>
        </p:nvSpPr>
        <p:spPr/>
        <p:txBody>
          <a:bodyPr wrap="square" lIns="25400" tIns="12700" rIns="25400" bIns="12700"/>
          <a:lstStyle/>
          <a:p>
            <a:fld id="{73537B8D-0E33-49ED-9C2D-155FEE1EBBD6}" type="slidenum">
              <a:rPr lang="en-US" altLang="en-US" smtClean="0"/>
              <a:t>23</a:t>
            </a:fld>
            <a:endParaRPr lang="en-US" altLang="en-US"/>
          </a:p>
        </p:txBody>
      </p:sp>
      <p:sp>
        <p:nvSpPr>
          <p:cNvPr id="5" name="TextBox 4">
            <a:extLst>
              <a:ext uri="{FF2B5EF4-FFF2-40B4-BE49-F238E27FC236}">
                <a16:creationId xmlns:a16="http://schemas.microsoft.com/office/drawing/2014/main" id="{9DC74D86-1DD7-4A73-BE00-A7E428C8A2C4}"/>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8" name="TextBox 7">
            <a:extLst>
              <a:ext uri="{FF2B5EF4-FFF2-40B4-BE49-F238E27FC236}">
                <a16:creationId xmlns:a16="http://schemas.microsoft.com/office/drawing/2014/main" id="{162BED10-3DAF-4240-B630-296FFFE3175D}"/>
              </a:ext>
            </a:extLst>
          </p:cNvPr>
          <p:cNvSpPr txBox="1"/>
          <p:nvPr/>
        </p:nvSpPr>
        <p:spPr>
          <a:xfrm>
            <a:off x="3960295" y="6087021"/>
            <a:ext cx="1223413" cy="369332"/>
          </a:xfrm>
          <a:prstGeom prst="rect">
            <a:avLst/>
          </a:prstGeom>
          <a:noFill/>
        </p:spPr>
        <p:txBody>
          <a:bodyPr wrap="square" lIns="25400" tIns="12700" rIns="25400" bIns="12700" rtlCol="0">
            <a:spAutoFit/>
          </a:bodyPr>
          <a:lstStyle/>
          <a:p>
            <a:pPr algn="ctr"/>
            <a:r>
              <a:rPr lang="en-US" sz="1200" dirty="0"/>
              <a:t>Pterygium</a:t>
            </a:r>
          </a:p>
        </p:txBody>
      </p:sp>
      <p:pic>
        <p:nvPicPr>
          <p:cNvPr id="3" name="Picture 2">
            <a:extLst>
              <a:ext uri="{FF2B5EF4-FFF2-40B4-BE49-F238E27FC236}">
                <a16:creationId xmlns:a16="http://schemas.microsoft.com/office/drawing/2014/main" id="{B5C2B2DA-47DC-45D7-A915-0076737B6A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0722" y="1487002"/>
            <a:ext cx="6462556" cy="3883996"/>
          </a:xfrm>
          <a:prstGeom prst="rect">
            <a:avLst/>
          </a:prstGeom>
        </p:spPr>
      </p:pic>
    </p:spTree>
    <p:extLst>
      <p:ext uri="{BB962C8B-B14F-4D97-AF65-F5344CB8AC3E}">
        <p14:creationId xmlns:p14="http://schemas.microsoft.com/office/powerpoint/2010/main" val="3563383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Fragen und Antworten</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24</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t>Wie sich ein Pterygium darstellt</a:t>
            </a:r>
            <a:r>
              <a:rPr lang="en-US" sz="1200" kern="0" dirty="0"/>
              <a:t>…</a:t>
            </a:r>
          </a:p>
          <a:p>
            <a:pPr marL="0" indent="0" eaLnBrk="1" hangingPunct="1">
              <a:buNone/>
              <a:defRPr/>
            </a:pPr>
            <a:r>
              <a:rPr lang="en-US" sz="1200" kern="0" dirty="0"/>
              <a:t>	</a:t>
            </a:r>
            <a:r>
              <a:rPr lang="en-US" sz="1200" i="1" kern="0" dirty="0"/>
              <a:t>Aussehen</a:t>
            </a:r>
            <a:r>
              <a:rPr lang="en-US" sz="1200" kern="0" dirty="0"/>
              <a:t>: </a:t>
            </a:r>
            <a:r>
              <a:rPr lang="en-US" sz="1200" dirty="0">
                <a:solidFill>
                  <a:srgbClr val="0000FF"/>
                </a:solidFill>
              </a:rPr>
              <a:t>Flügelartige Wucherung</a:t>
            </a:r>
            <a:endParaRPr lang="en-US" sz="2600" kern="0" dirty="0">
              <a:solidFill>
                <a:srgbClr val="0000FF"/>
              </a:solidFill>
            </a:endParaRPr>
          </a:p>
          <a:p>
            <a:pPr marL="0" indent="0" eaLnBrk="1" hangingPunct="1">
              <a:buFont typeface="Wingdings" panose="05000000000000000000" pitchFamily="2" charset="2"/>
              <a:buNone/>
              <a:defRPr/>
            </a:pPr>
            <a:r>
              <a:rPr lang="en-US" sz="1200" kern="0" dirty="0"/>
              <a:t>	</a:t>
            </a:r>
            <a:r>
              <a:rPr lang="en-US" sz="1200" i="1" kern="0" dirty="0"/>
              <a:t>Lokalisation</a:t>
            </a:r>
            <a:r>
              <a:rPr lang="en-US" sz="1200" kern="0" dirty="0"/>
              <a:t>:</a:t>
            </a:r>
            <a:endParaRPr lang="en-US" sz="2600" kern="0" dirty="0">
              <a:solidFill>
                <a:srgbClr val="0000FF"/>
              </a:solidFill>
            </a:endParaRPr>
          </a:p>
          <a:p>
            <a:pPr marL="0" indent="0" eaLnBrk="1" hangingPunct="1">
              <a:buFont typeface="Wingdings" panose="05000000000000000000" pitchFamily="2" charset="2"/>
              <a:buNone/>
              <a:defRPr/>
            </a:pPr>
            <a:r>
              <a:rPr lang="en-US" sz="1200" kern="0" dirty="0"/>
              <a:t>	</a:t>
            </a:r>
            <a:r>
              <a:rPr lang="en-US" sz="1200" i="1" kern="0" dirty="0" err="1">
                <a:solidFill>
                  <a:schemeClr val="bg1">
                    <a:lumMod val="75000"/>
                  </a:schemeClr>
                </a:solidFill>
              </a:rPr>
              <a:t>Lateralität</a:t>
            </a:r>
            <a:r>
              <a:rPr lang="en-US" sz="1200" kern="0" dirty="0">
                <a:solidFill>
                  <a:schemeClr val="bg1">
                    <a:lumMod val="75000"/>
                  </a:schemeClr>
                </a:solidFill>
              </a:rPr>
              <a:t>:</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Tree>
    <p:extLst>
      <p:ext uri="{BB962C8B-B14F-4D97-AF65-F5344CB8AC3E}">
        <p14:creationId xmlns:p14="http://schemas.microsoft.com/office/powerpoint/2010/main" val="3637484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Fragen und Antworten</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25</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t>Wie sich ein Pterygium darstellt</a:t>
            </a:r>
            <a:r>
              <a:rPr lang="en-US" sz="1200" kern="0" dirty="0"/>
              <a:t>…</a:t>
            </a:r>
          </a:p>
          <a:p>
            <a:pPr marL="0" indent="0" eaLnBrk="1" hangingPunct="1">
              <a:buNone/>
              <a:defRPr/>
            </a:pPr>
            <a:r>
              <a:rPr lang="en-US" sz="1200" kern="0" dirty="0"/>
              <a:t>	</a:t>
            </a:r>
            <a:r>
              <a:rPr lang="en-US" sz="1200" i="1" kern="0" dirty="0"/>
              <a:t>Aussehen</a:t>
            </a:r>
            <a:r>
              <a:rPr lang="en-US" sz="1200" kern="0" dirty="0"/>
              <a:t>: </a:t>
            </a:r>
            <a:r>
              <a:rPr lang="en-US" sz="1200" dirty="0">
                <a:solidFill>
                  <a:srgbClr val="0000FF"/>
                </a:solidFill>
              </a:rPr>
              <a:t>Flügelartige Wucherung</a:t>
            </a:r>
            <a:endParaRPr lang="en-US" sz="2600" kern="0" dirty="0">
              <a:solidFill>
                <a:srgbClr val="0000FF"/>
              </a:solidFill>
            </a:endParaRPr>
          </a:p>
          <a:p>
            <a:pPr marL="0" indent="0" eaLnBrk="1" hangingPunct="1">
              <a:buFont typeface="Wingdings" panose="05000000000000000000" pitchFamily="2" charset="2"/>
              <a:buNone/>
              <a:defRPr/>
            </a:pPr>
            <a:r>
              <a:rPr lang="en-US" sz="1200" kern="0" dirty="0"/>
              <a:t>	</a:t>
            </a:r>
            <a:r>
              <a:rPr lang="en-US" sz="1200" i="1" kern="0" dirty="0" err="1"/>
              <a:t>Lokalisation</a:t>
            </a:r>
            <a:r>
              <a:rPr lang="en-US" sz="1200" kern="0" dirty="0"/>
              <a:t>: </a:t>
            </a:r>
            <a:r>
              <a:rPr lang="en-US" sz="1200" kern="0" dirty="0">
                <a:solidFill>
                  <a:srgbClr val="0000FF"/>
                </a:solidFill>
              </a:rPr>
              <a:t>IPFZ der Hornhaut nahe dem Limbus</a:t>
            </a:r>
          </a:p>
          <a:p>
            <a:pPr marL="0" indent="0" eaLnBrk="1" hangingPunct="1">
              <a:buFont typeface="Wingdings" panose="05000000000000000000" pitchFamily="2" charset="2"/>
              <a:buNone/>
              <a:defRPr/>
            </a:pPr>
            <a:r>
              <a:rPr lang="en-US" sz="1200" kern="0" dirty="0"/>
              <a:t>	</a:t>
            </a:r>
            <a:r>
              <a:rPr lang="en-US" sz="1200" i="1" kern="0" dirty="0" err="1"/>
              <a:t>Lateralität</a:t>
            </a:r>
            <a:r>
              <a:rPr lang="en-US" sz="1200" kern="0" dirty="0"/>
              <a:t>:</a:t>
            </a: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Tree>
    <p:extLst>
      <p:ext uri="{BB962C8B-B14F-4D97-AF65-F5344CB8AC3E}">
        <p14:creationId xmlns:p14="http://schemas.microsoft.com/office/powerpoint/2010/main" val="839937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26</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en-US" sz="1200" kern="0" dirty="0"/>
              <a:t>Wie sich ein </a:t>
            </a:r>
            <a:r>
              <a:rPr lang="en-US" sz="1200" dirty="0"/>
              <a:t>Pterygium </a:t>
            </a:r>
            <a:r>
              <a:rPr lang="en-US" sz="1200" kern="0" dirty="0"/>
              <a:t>darstellt…</a:t>
            </a:r>
          </a:p>
          <a:p>
            <a:pPr marL="0" indent="0" eaLnBrk="1" hangingPunct="1">
              <a:buNone/>
              <a:defRPr/>
            </a:pPr>
            <a:r>
              <a:rPr lang="en-US" sz="1200" kern="0" dirty="0"/>
              <a:t>	</a:t>
            </a:r>
            <a:r>
              <a:rPr lang="en-US" sz="1200" i="1" kern="0" dirty="0"/>
              <a:t>Aussehen</a:t>
            </a:r>
            <a:r>
              <a:rPr lang="en-US" sz="1200" kern="0" dirty="0"/>
              <a:t>: </a:t>
            </a:r>
            <a:r>
              <a:rPr lang="en-US" sz="1200" dirty="0">
                <a:solidFill>
                  <a:srgbClr val="0000FF"/>
                </a:solidFill>
              </a:rPr>
              <a:t>Flügelartige Wucherung</a:t>
            </a:r>
            <a:endParaRPr lang="en-US" sz="2600" kern="0" dirty="0">
              <a:solidFill>
                <a:srgbClr val="0000FF"/>
              </a:solidFill>
            </a:endParaRPr>
          </a:p>
          <a:p>
            <a:pPr marL="0" indent="0" eaLnBrk="1" hangingPunct="1">
              <a:buFont typeface="Wingdings" panose="05000000000000000000" pitchFamily="2" charset="2"/>
              <a:buNone/>
              <a:defRPr/>
            </a:pPr>
            <a:r>
              <a:rPr lang="en-US" sz="1200" kern="0" dirty="0"/>
              <a:t>	</a:t>
            </a:r>
            <a:r>
              <a:rPr lang="en-US" sz="1200" i="1" kern="0" dirty="0" err="1"/>
              <a:t>Lokalisation</a:t>
            </a:r>
            <a:r>
              <a:rPr lang="en-US" sz="1200" kern="0" dirty="0"/>
              <a:t>: </a:t>
            </a:r>
            <a:r>
              <a:rPr lang="en-US" sz="1200" kern="0" dirty="0">
                <a:solidFill>
                  <a:srgbClr val="0000FF"/>
                </a:solidFill>
              </a:rPr>
              <a:t>IPFZ der Hornhaut nahe dem Limbus</a:t>
            </a:r>
          </a:p>
          <a:p>
            <a:pPr marL="0" indent="0" eaLnBrk="1" hangingPunct="1">
              <a:buFont typeface="Wingdings" panose="05000000000000000000" pitchFamily="2" charset="2"/>
              <a:buNone/>
              <a:defRPr/>
            </a:pPr>
            <a:r>
              <a:rPr lang="en-US" sz="1200" kern="0" dirty="0"/>
              <a:t>	</a:t>
            </a:r>
            <a:r>
              <a:rPr lang="en-US" sz="1200" i="1" kern="0" dirty="0"/>
              <a:t>Lateralität</a:t>
            </a:r>
            <a:r>
              <a:rPr lang="en-US" sz="1200" kern="0" dirty="0"/>
              <a:t>: </a:t>
            </a:r>
            <a:r>
              <a:rPr lang="en-US" sz="1200" kern="0" dirty="0">
                <a:solidFill>
                  <a:srgbClr val="0000FF"/>
                </a:solidFill>
              </a:rPr>
              <a:t>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Tree>
    <p:extLst>
      <p:ext uri="{BB962C8B-B14F-4D97-AF65-F5344CB8AC3E}">
        <p14:creationId xmlns:p14="http://schemas.microsoft.com/office/powerpoint/2010/main" val="1889105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27</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en-US" sz="1200" kern="0" dirty="0"/>
              <a:t>Wie sich ein </a:t>
            </a:r>
            <a:r>
              <a:rPr lang="en-US" sz="1200" dirty="0"/>
              <a:t>Pterygium </a:t>
            </a:r>
            <a:r>
              <a:rPr lang="en-US" sz="1200" kern="0" dirty="0"/>
              <a:t>darstellt…</a:t>
            </a:r>
          </a:p>
          <a:p>
            <a:pPr marL="0" indent="0" eaLnBrk="1" hangingPunct="1">
              <a:buNone/>
              <a:defRPr/>
            </a:pPr>
            <a:r>
              <a:rPr lang="en-US" sz="1200" kern="0" dirty="0"/>
              <a:t>	</a:t>
            </a:r>
            <a:r>
              <a:rPr lang="en-US" sz="1200" i="1" kern="0" dirty="0"/>
              <a:t>Aussehen</a:t>
            </a:r>
            <a:r>
              <a:rPr lang="en-US" sz="1200" kern="0" dirty="0"/>
              <a:t>: </a:t>
            </a:r>
            <a:r>
              <a:rPr lang="en-US" sz="1200" dirty="0">
                <a:solidFill>
                  <a:srgbClr val="0000FF"/>
                </a:solidFill>
              </a:rPr>
              <a:t>Flügelartige Wucherung</a:t>
            </a:r>
            <a:endParaRPr lang="en-US" sz="2600" kern="0" dirty="0">
              <a:solidFill>
                <a:srgbClr val="0000FF"/>
              </a:solidFill>
            </a:endParaRPr>
          </a:p>
          <a:p>
            <a:pPr marL="0" indent="0" eaLnBrk="1" hangingPunct="1">
              <a:buFont typeface="Wingdings" panose="05000000000000000000" pitchFamily="2" charset="2"/>
              <a:buNone/>
              <a:defRPr/>
            </a:pPr>
            <a:r>
              <a:rPr lang="en-US" sz="1200" kern="0" dirty="0"/>
              <a:t>	</a:t>
            </a:r>
            <a:r>
              <a:rPr lang="en-US" sz="1200" i="1" kern="0" dirty="0" err="1"/>
              <a:t>Lokalisation</a:t>
            </a:r>
            <a:r>
              <a:rPr lang="en-US" sz="1200" kern="0" dirty="0"/>
              <a:t>: </a:t>
            </a:r>
            <a:r>
              <a:rPr lang="en-US" sz="1200" kern="0" dirty="0">
                <a:solidFill>
                  <a:srgbClr val="0000FF"/>
                </a:solidFill>
              </a:rPr>
              <a:t>IPFZ der Hornhaut nahe dem Limbus</a:t>
            </a:r>
          </a:p>
          <a:p>
            <a:pPr marL="0" indent="0" eaLnBrk="1" hangingPunct="1">
              <a:buFont typeface="Wingdings" panose="05000000000000000000" pitchFamily="2" charset="2"/>
              <a:buNone/>
              <a:defRPr/>
            </a:pPr>
            <a:r>
              <a:rPr lang="en-US" sz="1200" kern="0" dirty="0"/>
              <a:t>	</a:t>
            </a:r>
            <a:r>
              <a:rPr lang="en-US" sz="1200" i="1" kern="0" dirty="0"/>
              <a:t>Lateralität</a:t>
            </a:r>
            <a:r>
              <a:rPr lang="en-US" sz="1200" kern="0" dirty="0"/>
              <a:t>: </a:t>
            </a:r>
            <a:r>
              <a:rPr lang="en-US" sz="1200" kern="0" dirty="0">
                <a:solidFill>
                  <a:srgbClr val="0000FF"/>
                </a:solidFill>
              </a:rPr>
              <a:t>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
        <p:nvSpPr>
          <p:cNvPr id="8" name="TextBox 7">
            <a:extLst>
              <a:ext uri="{FF2B5EF4-FFF2-40B4-BE49-F238E27FC236}">
                <a16:creationId xmlns:a16="http://schemas.microsoft.com/office/drawing/2014/main" id="{7DA088AD-3268-46DE-BCE3-3B9957D24D84}"/>
              </a:ext>
            </a:extLst>
          </p:cNvPr>
          <p:cNvSpPr txBox="1"/>
          <p:nvPr/>
        </p:nvSpPr>
        <p:spPr>
          <a:xfrm>
            <a:off x="1465907" y="3758625"/>
            <a:ext cx="5907386" cy="394980"/>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Wie sieht die Histologie eines Pterygiums aus?</a:t>
            </a:r>
            <a:endParaRPr lang="en-US" sz="1600" i="1" dirty="0">
              <a:solidFill>
                <a:schemeClr val="accent5">
                  <a:lumMod val="75000"/>
                </a:schemeClr>
              </a:solidFill>
            </a:endParaRPr>
          </a:p>
          <a:p>
            <a:r>
              <a:rPr lang="en-US" sz="1200" dirty="0">
                <a:solidFill>
                  <a:schemeClr val="accent5">
                    <a:lumMod val="75000"/>
                  </a:schemeClr>
                </a:solidFill>
              </a:rPr>
              <a:t>Die </a:t>
            </a:r>
            <a:r>
              <a:rPr lang="en-US" sz="1200" dirty="0" err="1">
                <a:solidFill>
                  <a:schemeClr val="accent5">
                    <a:lumMod val="75000"/>
                  </a:schemeClr>
                </a:solidFill>
              </a:rPr>
              <a:t>gleiche</a:t>
            </a:r>
            <a:r>
              <a:rPr lang="en-US" sz="1200" dirty="0">
                <a:solidFill>
                  <a:schemeClr val="accent5">
                    <a:lumMod val="75000"/>
                  </a:schemeClr>
                </a:solidFill>
              </a:rPr>
              <a:t> </a:t>
            </a:r>
            <a:r>
              <a:rPr lang="en-US" sz="1200" dirty="0" err="1">
                <a:solidFill>
                  <a:schemeClr val="accent5">
                    <a:lumMod val="75000"/>
                  </a:schemeClr>
                </a:solidFill>
              </a:rPr>
              <a:t>wie</a:t>
            </a:r>
            <a:r>
              <a:rPr lang="en-US" sz="1200" dirty="0">
                <a:solidFill>
                  <a:schemeClr val="accent5">
                    <a:lumMod val="75000"/>
                  </a:schemeClr>
                </a:solidFill>
              </a:rPr>
              <a:t> </a:t>
            </a:r>
            <a:r>
              <a:rPr lang="en-US" sz="1200" dirty="0" err="1">
                <a:solidFill>
                  <a:schemeClr val="accent5">
                    <a:lumMod val="75000"/>
                  </a:schemeClr>
                </a:solidFill>
              </a:rPr>
              <a:t>bei</a:t>
            </a:r>
            <a:r>
              <a:rPr lang="en-US" sz="1200" dirty="0">
                <a:solidFill>
                  <a:schemeClr val="accent5">
                    <a:lumMod val="75000"/>
                  </a:schemeClr>
                </a:solidFill>
              </a:rPr>
              <a:t> </a:t>
            </a:r>
            <a:r>
              <a:rPr lang="en-US" sz="1200" dirty="0" err="1">
                <a:solidFill>
                  <a:schemeClr val="accent5">
                    <a:lumMod val="75000"/>
                  </a:schemeClr>
                </a:solidFill>
              </a:rPr>
              <a:t>einem</a:t>
            </a:r>
            <a:r>
              <a:rPr lang="en-US" sz="1200" dirty="0">
                <a:solidFill>
                  <a:schemeClr val="accent5">
                    <a:lumMod val="75000"/>
                  </a:schemeClr>
                </a:solidFill>
              </a:rPr>
              <a:t> </a:t>
            </a:r>
            <a:r>
              <a:rPr lang="en-US" sz="1200" dirty="0" err="1">
                <a:solidFill>
                  <a:schemeClr val="accent5">
                    <a:lumMod val="75000"/>
                  </a:schemeClr>
                </a:solidFill>
              </a:rPr>
              <a:t>Pingueculum</a:t>
            </a:r>
            <a:r>
              <a:rPr lang="en-US" sz="1200" dirty="0">
                <a:solidFill>
                  <a:schemeClr val="accent5">
                    <a:lumMod val="75000"/>
                  </a:schemeClr>
                </a:solidFill>
              </a:rPr>
              <a:t> – elastoide/elastotische Degeneration</a:t>
            </a:r>
          </a:p>
        </p:txBody>
      </p:sp>
    </p:spTree>
    <p:extLst>
      <p:ext uri="{BB962C8B-B14F-4D97-AF65-F5344CB8AC3E}">
        <p14:creationId xmlns:p14="http://schemas.microsoft.com/office/powerpoint/2010/main" val="3506989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28</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en-US" sz="1200" kern="0" dirty="0"/>
              <a:t>Wie sich ein </a:t>
            </a:r>
            <a:r>
              <a:rPr lang="en-US" sz="1200" dirty="0"/>
              <a:t>Pterygium </a:t>
            </a:r>
            <a:r>
              <a:rPr lang="en-US" sz="1200" kern="0" dirty="0"/>
              <a:t>darstellt…</a:t>
            </a:r>
          </a:p>
          <a:p>
            <a:pPr marL="0" indent="0" eaLnBrk="1" hangingPunct="1">
              <a:buNone/>
              <a:defRPr/>
            </a:pPr>
            <a:r>
              <a:rPr lang="en-US" sz="1200" kern="0" dirty="0"/>
              <a:t>	</a:t>
            </a:r>
            <a:r>
              <a:rPr lang="en-US" sz="1200" i="1" kern="0" dirty="0"/>
              <a:t>Aussehen</a:t>
            </a:r>
            <a:r>
              <a:rPr lang="en-US" sz="1200" kern="0" dirty="0"/>
              <a:t>: </a:t>
            </a:r>
            <a:r>
              <a:rPr lang="en-US" sz="1200" dirty="0">
                <a:solidFill>
                  <a:srgbClr val="0000FF"/>
                </a:solidFill>
              </a:rPr>
              <a:t>Flügelartige Wucherung</a:t>
            </a:r>
            <a:endParaRPr lang="en-US" sz="2600" kern="0" dirty="0">
              <a:solidFill>
                <a:srgbClr val="0000FF"/>
              </a:solidFill>
            </a:endParaRPr>
          </a:p>
          <a:p>
            <a:pPr marL="0" indent="0" eaLnBrk="1" hangingPunct="1">
              <a:buFont typeface="Wingdings" panose="05000000000000000000" pitchFamily="2" charset="2"/>
              <a:buNone/>
              <a:defRPr/>
            </a:pPr>
            <a:r>
              <a:rPr lang="en-US" sz="1200" kern="0" dirty="0"/>
              <a:t>	</a:t>
            </a:r>
            <a:r>
              <a:rPr lang="en-US" sz="1200" i="1" kern="0" dirty="0" err="1"/>
              <a:t>Lokalisation</a:t>
            </a:r>
            <a:r>
              <a:rPr lang="en-US" sz="1200" kern="0" dirty="0"/>
              <a:t>: </a:t>
            </a:r>
            <a:r>
              <a:rPr lang="en-US" sz="1200" kern="0" dirty="0">
                <a:solidFill>
                  <a:srgbClr val="0000FF"/>
                </a:solidFill>
              </a:rPr>
              <a:t>IPFZ der Hornhaut nahe dem Limbus</a:t>
            </a:r>
          </a:p>
          <a:p>
            <a:pPr marL="0" indent="0" eaLnBrk="1" hangingPunct="1">
              <a:buFont typeface="Wingdings" panose="05000000000000000000" pitchFamily="2" charset="2"/>
              <a:buNone/>
              <a:defRPr/>
            </a:pPr>
            <a:r>
              <a:rPr lang="en-US" sz="1200" kern="0" dirty="0"/>
              <a:t>	</a:t>
            </a:r>
            <a:r>
              <a:rPr lang="en-US" sz="1200" i="1" kern="0" dirty="0"/>
              <a:t>Lateralität</a:t>
            </a:r>
            <a:r>
              <a:rPr lang="en-US" sz="1200" kern="0" dirty="0"/>
              <a:t>: </a:t>
            </a:r>
            <a:r>
              <a:rPr lang="en-US" sz="1200" kern="0" dirty="0">
                <a:solidFill>
                  <a:srgbClr val="0000FF"/>
                </a:solidFill>
              </a:rPr>
              <a:t>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
        <p:nvSpPr>
          <p:cNvPr id="8" name="TextBox 7">
            <a:extLst>
              <a:ext uri="{FF2B5EF4-FFF2-40B4-BE49-F238E27FC236}">
                <a16:creationId xmlns:a16="http://schemas.microsoft.com/office/drawing/2014/main" id="{7DA088AD-3268-46DE-BCE3-3B9957D24D84}"/>
              </a:ext>
            </a:extLst>
          </p:cNvPr>
          <p:cNvSpPr txBox="1"/>
          <p:nvPr/>
        </p:nvSpPr>
        <p:spPr>
          <a:xfrm>
            <a:off x="1465907" y="3758625"/>
            <a:ext cx="5907386" cy="394980"/>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Wie sieht die Histologie eines Pterygiums aus?</a:t>
            </a:r>
          </a:p>
          <a:p>
            <a:r>
              <a:rPr lang="en-US" sz="1200" dirty="0">
                <a:solidFill>
                  <a:srgbClr val="0000FF"/>
                </a:solidFill>
              </a:rPr>
              <a:t>Die </a:t>
            </a:r>
            <a:r>
              <a:rPr lang="en-US" sz="1200" dirty="0" err="1">
                <a:solidFill>
                  <a:srgbClr val="0000FF"/>
                </a:solidFill>
              </a:rPr>
              <a:t>gleiche</a:t>
            </a:r>
            <a:r>
              <a:rPr lang="en-US" sz="1200" dirty="0">
                <a:solidFill>
                  <a:srgbClr val="0000FF"/>
                </a:solidFill>
              </a:rPr>
              <a:t> </a:t>
            </a:r>
            <a:r>
              <a:rPr lang="en-US" sz="1200" dirty="0" err="1">
                <a:solidFill>
                  <a:srgbClr val="0000FF"/>
                </a:solidFill>
              </a:rPr>
              <a:t>wie</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Pingueculum</a:t>
            </a:r>
            <a:r>
              <a:rPr lang="en-US" sz="1200" dirty="0">
                <a:solidFill>
                  <a:srgbClr val="0000FF"/>
                </a:solidFill>
              </a:rPr>
              <a:t> – elastoide/elastotische Degeneration</a:t>
            </a:r>
          </a:p>
        </p:txBody>
      </p:sp>
    </p:spTree>
    <p:extLst>
      <p:ext uri="{BB962C8B-B14F-4D97-AF65-F5344CB8AC3E}">
        <p14:creationId xmlns:p14="http://schemas.microsoft.com/office/powerpoint/2010/main" val="2712748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29</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en-US" sz="1200" kern="0" dirty="0">
                <a:solidFill>
                  <a:schemeClr val="bg1">
                    <a:lumMod val="75000"/>
                  </a:schemeClr>
                </a:solidFill>
              </a:rPr>
              <a:t>Wie sich ein </a:t>
            </a:r>
            <a:r>
              <a:rPr lang="en-US" sz="1200" dirty="0">
                <a:solidFill>
                  <a:schemeClr val="bg1">
                    <a:lumMod val="75000"/>
                  </a:schemeClr>
                </a:solidFill>
              </a:rPr>
              <a:t>Pterygium </a:t>
            </a:r>
            <a:r>
              <a:rPr lang="en-US" sz="1200" kern="0" dirty="0">
                <a:solidFill>
                  <a:schemeClr val="bg1">
                    <a:lumMod val="75000"/>
                  </a:schemeClr>
                </a:solidFill>
              </a:rPr>
              <a:t>darstellt…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b="1" kern="0" dirty="0"/>
              <a:t>	</a:t>
            </a:r>
            <a:r>
              <a:rPr lang="en-US" sz="1200" b="1" i="1" kern="0" dirty="0" err="1"/>
              <a:t>Lokalisation</a:t>
            </a:r>
            <a:r>
              <a:rPr lang="en-US" sz="1200" b="1" kern="0" dirty="0"/>
              <a:t>: </a:t>
            </a:r>
            <a:r>
              <a:rPr lang="en-US" sz="1200" b="1" kern="0" dirty="0">
                <a:solidFill>
                  <a:srgbClr val="0000FF"/>
                </a:solidFill>
              </a:rPr>
              <a:t>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
        <p:nvSpPr>
          <p:cNvPr id="8" name="TextBox 7">
            <a:extLst>
              <a:ext uri="{FF2B5EF4-FFF2-40B4-BE49-F238E27FC236}">
                <a16:creationId xmlns:a16="http://schemas.microsoft.com/office/drawing/2014/main" id="{7DA088AD-3268-46DE-BCE3-3B9957D24D84}"/>
              </a:ext>
            </a:extLst>
          </p:cNvPr>
          <p:cNvSpPr txBox="1"/>
          <p:nvPr/>
        </p:nvSpPr>
        <p:spPr>
          <a:xfrm>
            <a:off x="1219200" y="3025676"/>
            <a:ext cx="6382694" cy="1749197"/>
          </a:xfrm>
          <a:prstGeom prst="rect">
            <a:avLst/>
          </a:prstGeom>
          <a:solidFill>
            <a:srgbClr val="CCECFF"/>
          </a:solidFill>
        </p:spPr>
        <p:txBody>
          <a:bodyPr wrap="square" lIns="25400" tIns="12700" rIns="25400" bIns="12700" rtlCol="0">
            <a:spAutoFit/>
          </a:bodyPr>
          <a:lstStyle/>
          <a:p>
            <a:r>
              <a:rPr lang="en-US" sz="1200" i="1" dirty="0">
                <a:solidFill>
                  <a:srgbClr val="0000FF"/>
                </a:solidFill>
              </a:rPr>
              <a:t>Auf welcher Seite der Hornhaut – nasal oder temporal?</a:t>
            </a:r>
            <a:endParaRPr lang="en-US" sz="1600" i="1" dirty="0">
              <a:solidFill>
                <a:srgbClr val="CCECFF"/>
              </a:solidFill>
            </a:endParaRPr>
          </a:p>
          <a:p>
            <a:r>
              <a:rPr lang="en-US" sz="1200" dirty="0">
                <a:solidFill>
                  <a:srgbClr val="CCECFF"/>
                </a:solidFill>
              </a:rPr>
              <a:t>Die nasale Seite ist weitaus wahrscheinlicher</a:t>
            </a:r>
          </a:p>
          <a:p>
            <a:endParaRPr lang="en-US" sz="1600" dirty="0">
              <a:solidFill>
                <a:srgbClr val="CCECFF"/>
              </a:solidFill>
            </a:endParaRPr>
          </a:p>
          <a:p>
            <a:r>
              <a:rPr lang="en-US" sz="1200" i="1" dirty="0">
                <a:solidFill>
                  <a:srgbClr val="CCECFF"/>
                </a:solidFill>
              </a:rPr>
              <a:t>Warum treten Pterygium häufiger auf der nasalen Seite auf?</a:t>
            </a:r>
          </a:p>
          <a:p>
            <a:r>
              <a:rPr lang="en-US" sz="1200" dirty="0">
                <a:solidFill>
                  <a:srgbClr val="CCECFF"/>
                </a:solidFill>
              </a:rPr>
              <a:t>Dies ist nicht sicher bekannt, doch die Theorie besagt, dass, wenn Licht schräg von der temporalen Seite auf das Auge trifft, die Hornhaut diese Strahlen auf die nasale Limbuskonjunktiva fokussiert. Da Strahlen mit ähnlichem Winkel von der nasalen Seite durch die Nase blockiert werden, bleibt die </a:t>
            </a:r>
            <a:r>
              <a:rPr lang="en-US" sz="1200" dirty="0" err="1">
                <a:solidFill>
                  <a:srgbClr val="CCECFF"/>
                </a:solidFill>
              </a:rPr>
              <a:t>temporale</a:t>
            </a:r>
            <a:r>
              <a:rPr lang="en-US" sz="1200" dirty="0">
                <a:solidFill>
                  <a:srgbClr val="CCECFF"/>
                </a:solidFill>
              </a:rPr>
              <a:t> </a:t>
            </a:r>
            <a:r>
              <a:rPr lang="en-US" sz="1200" dirty="0" err="1">
                <a:solidFill>
                  <a:srgbClr val="CCECFF"/>
                </a:solidFill>
              </a:rPr>
              <a:t>limbale</a:t>
            </a:r>
            <a:r>
              <a:rPr lang="en-US" sz="1200" dirty="0">
                <a:solidFill>
                  <a:srgbClr val="CCECFF"/>
                </a:solidFill>
              </a:rPr>
              <a:t> </a:t>
            </a:r>
            <a:r>
              <a:rPr lang="en-US" sz="1200" dirty="0" err="1">
                <a:solidFill>
                  <a:srgbClr val="CCECFF"/>
                </a:solidFill>
              </a:rPr>
              <a:t>Konjunktiva</a:t>
            </a:r>
            <a:r>
              <a:rPr lang="en-US" sz="1200" dirty="0">
                <a:solidFill>
                  <a:srgbClr val="CCECFF"/>
                </a:solidFill>
              </a:rPr>
              <a:t> von diesem Effekt verschont.</a:t>
            </a:r>
          </a:p>
        </p:txBody>
      </p:sp>
    </p:spTree>
    <p:extLst>
      <p:ext uri="{BB962C8B-B14F-4D97-AF65-F5344CB8AC3E}">
        <p14:creationId xmlns:p14="http://schemas.microsoft.com/office/powerpoint/2010/main" val="3088796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E3F187-4B36-4BE5-88A8-633A1F99C3A5}"/>
              </a:ext>
            </a:extLst>
          </p:cNvPr>
          <p:cNvSpPr>
            <a:spLocks noGrp="1"/>
          </p:cNvSpPr>
          <p:nvPr>
            <p:ph type="sldNum" sz="quarter" idx="12"/>
          </p:nvPr>
        </p:nvSpPr>
        <p:spPr/>
        <p:txBody>
          <a:bodyPr wrap="square" lIns="25400" tIns="12700" rIns="25400" bIns="12700"/>
          <a:lstStyle/>
          <a:p>
            <a:fld id="{73537B8D-0E33-49ED-9C2D-155FEE1EBBD6}" type="slidenum">
              <a:rPr lang="en-US" altLang="en-US" smtClean="0"/>
              <a:t>3</a:t>
            </a:fld>
            <a:endParaRPr lang="en-US" altLang="en-US"/>
          </a:p>
        </p:txBody>
      </p:sp>
      <p:sp>
        <p:nvSpPr>
          <p:cNvPr id="5" name="TextBox 4">
            <a:extLst>
              <a:ext uri="{FF2B5EF4-FFF2-40B4-BE49-F238E27FC236}">
                <a16:creationId xmlns:a16="http://schemas.microsoft.com/office/drawing/2014/main" id="{9DC74D86-1DD7-4A73-BE00-A7E428C8A2C4}"/>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pic>
        <p:nvPicPr>
          <p:cNvPr id="7" name="Picture 6">
            <a:extLst>
              <a:ext uri="{FF2B5EF4-FFF2-40B4-BE49-F238E27FC236}">
                <a16:creationId xmlns:a16="http://schemas.microsoft.com/office/drawing/2014/main" id="{F7815512-D2D1-4F4E-A71F-AF4C1AAC9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4212" y="1257672"/>
            <a:ext cx="6515574" cy="4342656"/>
          </a:xfrm>
          <a:prstGeom prst="rect">
            <a:avLst/>
          </a:prstGeom>
        </p:spPr>
      </p:pic>
      <p:sp>
        <p:nvSpPr>
          <p:cNvPr id="8" name="TextBox 7">
            <a:extLst>
              <a:ext uri="{FF2B5EF4-FFF2-40B4-BE49-F238E27FC236}">
                <a16:creationId xmlns:a16="http://schemas.microsoft.com/office/drawing/2014/main" id="{162BED10-3DAF-4240-B630-296FFFE3175D}"/>
              </a:ext>
            </a:extLst>
          </p:cNvPr>
          <p:cNvSpPr txBox="1"/>
          <p:nvPr/>
        </p:nvSpPr>
        <p:spPr>
          <a:xfrm>
            <a:off x="3908997" y="6087021"/>
            <a:ext cx="1326004" cy="210314"/>
          </a:xfrm>
          <a:prstGeom prst="rect">
            <a:avLst/>
          </a:prstGeom>
          <a:noFill/>
        </p:spPr>
        <p:txBody>
          <a:bodyPr wrap="square" lIns="25400" tIns="12700" rIns="25400" bIns="12700" rtlCol="0">
            <a:spAutoFit/>
          </a:bodyPr>
          <a:lstStyle/>
          <a:p>
            <a:pPr algn="ctr"/>
            <a:r>
              <a:rPr lang="en-US" sz="1200" dirty="0" err="1"/>
              <a:t>Pingueculum</a:t>
            </a:r>
            <a:endParaRPr lang="en-US" sz="1200" dirty="0"/>
          </a:p>
        </p:txBody>
      </p:sp>
    </p:spTree>
    <p:extLst>
      <p:ext uri="{BB962C8B-B14F-4D97-AF65-F5344CB8AC3E}">
        <p14:creationId xmlns:p14="http://schemas.microsoft.com/office/powerpoint/2010/main" val="34164634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30</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en-US" sz="1200" kern="0" dirty="0">
                <a:solidFill>
                  <a:schemeClr val="bg1">
                    <a:lumMod val="75000"/>
                  </a:schemeClr>
                </a:solidFill>
              </a:rPr>
              <a:t>Wie sich ein </a:t>
            </a:r>
            <a:r>
              <a:rPr lang="en-US" sz="1200" dirty="0">
                <a:solidFill>
                  <a:schemeClr val="bg1">
                    <a:lumMod val="75000"/>
                  </a:schemeClr>
                </a:solidFill>
              </a:rPr>
              <a:t>Pterygium </a:t>
            </a:r>
            <a:r>
              <a:rPr lang="en-US" sz="1200" kern="0" dirty="0">
                <a:solidFill>
                  <a:schemeClr val="bg1">
                    <a:lumMod val="75000"/>
                  </a:schemeClr>
                </a:solidFill>
              </a:rPr>
              <a:t>darstellt…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b="1" kern="0" dirty="0"/>
              <a:t>	</a:t>
            </a:r>
            <a:r>
              <a:rPr lang="en-US" sz="1200" b="1" i="1" kern="0" dirty="0" err="1"/>
              <a:t>Lokalisation</a:t>
            </a:r>
            <a:r>
              <a:rPr lang="en-US" sz="1200" b="1" kern="0" dirty="0"/>
              <a:t>: </a:t>
            </a:r>
            <a:r>
              <a:rPr lang="en-US" sz="1200" b="1" kern="0" dirty="0">
                <a:solidFill>
                  <a:srgbClr val="0000FF"/>
                </a:solidFill>
              </a:rPr>
              <a:t>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
        <p:nvSpPr>
          <p:cNvPr id="8" name="TextBox 7">
            <a:extLst>
              <a:ext uri="{FF2B5EF4-FFF2-40B4-BE49-F238E27FC236}">
                <a16:creationId xmlns:a16="http://schemas.microsoft.com/office/drawing/2014/main" id="{7DA088AD-3268-46DE-BCE3-3B9957D24D84}"/>
              </a:ext>
            </a:extLst>
          </p:cNvPr>
          <p:cNvSpPr txBox="1"/>
          <p:nvPr/>
        </p:nvSpPr>
        <p:spPr>
          <a:xfrm>
            <a:off x="1219200" y="3025676"/>
            <a:ext cx="6382694" cy="1749197"/>
          </a:xfrm>
          <a:prstGeom prst="rect">
            <a:avLst/>
          </a:prstGeom>
          <a:solidFill>
            <a:srgbClr val="CCECFF"/>
          </a:solidFill>
        </p:spPr>
        <p:txBody>
          <a:bodyPr wrap="square" lIns="25400" tIns="12700" rIns="25400" bIns="12700" rtlCol="0">
            <a:spAutoFit/>
          </a:bodyPr>
          <a:lstStyle/>
          <a:p>
            <a:r>
              <a:rPr lang="en-US" sz="1200" i="1" dirty="0">
                <a:solidFill>
                  <a:srgbClr val="0000FF"/>
                </a:solidFill>
              </a:rPr>
              <a:t>Auf welcher Seite der Hornhaut – nasal oder temporal?</a:t>
            </a:r>
          </a:p>
          <a:p>
            <a:r>
              <a:rPr lang="en-US" sz="1200" dirty="0">
                <a:solidFill>
                  <a:srgbClr val="0000FF"/>
                </a:solidFill>
              </a:rPr>
              <a:t>Die nasale Seite ist weitaus wahrscheinlicher</a:t>
            </a:r>
            <a:endParaRPr lang="en-US" sz="1600" dirty="0">
              <a:solidFill>
                <a:srgbClr val="CCECFF"/>
              </a:solidFill>
            </a:endParaRPr>
          </a:p>
          <a:p>
            <a:endParaRPr lang="en-US" sz="1600" dirty="0">
              <a:solidFill>
                <a:srgbClr val="CCECFF"/>
              </a:solidFill>
            </a:endParaRPr>
          </a:p>
          <a:p>
            <a:r>
              <a:rPr lang="en-US" sz="1200" i="1" dirty="0">
                <a:solidFill>
                  <a:srgbClr val="CCECFF"/>
                </a:solidFill>
              </a:rPr>
              <a:t>Warum treten Pterygium häufiger auf der nasalen Seite auf?</a:t>
            </a:r>
          </a:p>
          <a:p>
            <a:r>
              <a:rPr lang="en-US" sz="1200" dirty="0">
                <a:solidFill>
                  <a:srgbClr val="CCECFF"/>
                </a:solidFill>
              </a:rPr>
              <a:t>Dies ist nicht sicher bekannt, doch die Theorie besagt, dass, wenn Licht schräg von der temporalen Seite auf das Auge trifft, die Hornhaut diese Strahlen auf die nasale Limbuskonjunktiva fokussiert. Da Strahlen mit ähnlichem Winkel von der nasalen Seite durch die Nase blockiert werden, bleibt die </a:t>
            </a:r>
            <a:r>
              <a:rPr lang="en-US" sz="1200" dirty="0" err="1">
                <a:solidFill>
                  <a:srgbClr val="CCECFF"/>
                </a:solidFill>
              </a:rPr>
              <a:t>temporale</a:t>
            </a:r>
            <a:r>
              <a:rPr lang="en-US" sz="1200" dirty="0">
                <a:solidFill>
                  <a:srgbClr val="CCECFF"/>
                </a:solidFill>
              </a:rPr>
              <a:t> </a:t>
            </a:r>
            <a:r>
              <a:rPr lang="en-US" sz="1200" dirty="0" err="1">
                <a:solidFill>
                  <a:srgbClr val="CCECFF"/>
                </a:solidFill>
              </a:rPr>
              <a:t>limbale</a:t>
            </a:r>
            <a:r>
              <a:rPr lang="en-US" sz="1200" dirty="0">
                <a:solidFill>
                  <a:srgbClr val="CCECFF"/>
                </a:solidFill>
              </a:rPr>
              <a:t> </a:t>
            </a:r>
            <a:r>
              <a:rPr lang="en-US" sz="1200" dirty="0" err="1">
                <a:solidFill>
                  <a:srgbClr val="CCECFF"/>
                </a:solidFill>
              </a:rPr>
              <a:t>Konjunktiva</a:t>
            </a:r>
            <a:r>
              <a:rPr lang="en-US" sz="1200" dirty="0">
                <a:solidFill>
                  <a:srgbClr val="CCECFF"/>
                </a:solidFill>
              </a:rPr>
              <a:t> von diesem Effekt verschont.</a:t>
            </a:r>
          </a:p>
        </p:txBody>
      </p:sp>
    </p:spTree>
    <p:extLst>
      <p:ext uri="{BB962C8B-B14F-4D97-AF65-F5344CB8AC3E}">
        <p14:creationId xmlns:p14="http://schemas.microsoft.com/office/powerpoint/2010/main" val="39549159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31</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en-US" sz="1200" kern="0" dirty="0">
                <a:solidFill>
                  <a:schemeClr val="bg1">
                    <a:lumMod val="75000"/>
                  </a:schemeClr>
                </a:solidFill>
              </a:rPr>
              <a:t>Wie sich ein </a:t>
            </a:r>
            <a:r>
              <a:rPr lang="en-US" sz="1200" dirty="0">
                <a:solidFill>
                  <a:schemeClr val="bg1">
                    <a:lumMod val="75000"/>
                  </a:schemeClr>
                </a:solidFill>
              </a:rPr>
              <a:t>Pterygium </a:t>
            </a:r>
            <a:r>
              <a:rPr lang="en-US" sz="1200" kern="0" dirty="0">
                <a:solidFill>
                  <a:schemeClr val="bg1">
                    <a:lumMod val="75000"/>
                  </a:schemeClr>
                </a:solidFill>
              </a:rPr>
              <a:t>darstellt…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b="1" kern="0" dirty="0"/>
              <a:t>	</a:t>
            </a:r>
            <a:r>
              <a:rPr lang="en-US" sz="1200" b="1" i="1" kern="0" dirty="0" err="1"/>
              <a:t>Lokalisation</a:t>
            </a:r>
            <a:r>
              <a:rPr lang="en-US" sz="1200" b="1" kern="0" dirty="0"/>
              <a:t>: </a:t>
            </a:r>
            <a:r>
              <a:rPr lang="en-US" sz="1200" b="1" kern="0" dirty="0">
                <a:solidFill>
                  <a:srgbClr val="0000FF"/>
                </a:solidFill>
              </a:rPr>
              <a:t>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
        <p:nvSpPr>
          <p:cNvPr id="8" name="TextBox 7">
            <a:extLst>
              <a:ext uri="{FF2B5EF4-FFF2-40B4-BE49-F238E27FC236}">
                <a16:creationId xmlns:a16="http://schemas.microsoft.com/office/drawing/2014/main" id="{7DA088AD-3268-46DE-BCE3-3B9957D24D84}"/>
              </a:ext>
            </a:extLst>
          </p:cNvPr>
          <p:cNvSpPr txBox="1"/>
          <p:nvPr/>
        </p:nvSpPr>
        <p:spPr>
          <a:xfrm>
            <a:off x="1219200" y="3025676"/>
            <a:ext cx="6382694" cy="1749197"/>
          </a:xfrm>
          <a:prstGeom prst="rect">
            <a:avLst/>
          </a:prstGeom>
          <a:solidFill>
            <a:srgbClr val="CCECFF"/>
          </a:solidFill>
        </p:spPr>
        <p:txBody>
          <a:bodyPr wrap="square" lIns="25400" tIns="12700" rIns="25400" bIns="12700" rtlCol="0">
            <a:spAutoFit/>
          </a:bodyPr>
          <a:lstStyle/>
          <a:p>
            <a:r>
              <a:rPr lang="en-US" sz="1200" i="1" dirty="0">
                <a:solidFill>
                  <a:srgbClr val="0000FF"/>
                </a:solidFill>
              </a:rPr>
              <a:t>Auf welcher Seite der Hornhaut – nasal oder temporal?</a:t>
            </a:r>
          </a:p>
          <a:p>
            <a:r>
              <a:rPr lang="en-US" sz="1200" dirty="0">
                <a:solidFill>
                  <a:srgbClr val="0000FF"/>
                </a:solidFill>
              </a:rPr>
              <a:t>Die nasale Seite ist weitaus wahrscheinlicher</a:t>
            </a:r>
          </a:p>
          <a:p>
            <a:endParaRPr lang="en-US" sz="1600" dirty="0">
              <a:solidFill>
                <a:srgbClr val="0000FF"/>
              </a:solidFill>
            </a:endParaRPr>
          </a:p>
          <a:p>
            <a:r>
              <a:rPr lang="en-US" sz="1200" i="1" dirty="0">
                <a:solidFill>
                  <a:srgbClr val="0000FF"/>
                </a:solidFill>
              </a:rPr>
              <a:t>Warum treten Pterygium häufiger auf der nasalen Seite auf?</a:t>
            </a:r>
            <a:endParaRPr lang="en-US" sz="1600" i="1" dirty="0">
              <a:solidFill>
                <a:srgbClr val="CCECFF"/>
              </a:solidFill>
            </a:endParaRPr>
          </a:p>
          <a:p>
            <a:r>
              <a:rPr lang="en-US" sz="1200" dirty="0">
                <a:solidFill>
                  <a:srgbClr val="CCECFF"/>
                </a:solidFill>
              </a:rPr>
              <a:t>Dies ist nicht sicher bekannt, doch die Theorie besagt, dass, wenn Licht schräg von der temporalen Seite auf das Auge trifft, die Hornhaut diese Strahlen auf die nasale Limbuskonjunktiva fokussiert. Da Strahlen mit ähnlichem Winkel von der nasalen Seite durch die Nase blockiert werden, bleibt die </a:t>
            </a:r>
            <a:r>
              <a:rPr lang="en-US" sz="1200" dirty="0" err="1">
                <a:solidFill>
                  <a:srgbClr val="CCECFF"/>
                </a:solidFill>
              </a:rPr>
              <a:t>temporale</a:t>
            </a:r>
            <a:r>
              <a:rPr lang="en-US" sz="1200" dirty="0">
                <a:solidFill>
                  <a:srgbClr val="CCECFF"/>
                </a:solidFill>
              </a:rPr>
              <a:t> </a:t>
            </a:r>
            <a:r>
              <a:rPr lang="en-US" sz="1200" dirty="0" err="1">
                <a:solidFill>
                  <a:srgbClr val="CCECFF"/>
                </a:solidFill>
              </a:rPr>
              <a:t>limbale</a:t>
            </a:r>
            <a:r>
              <a:rPr lang="en-US" sz="1200" dirty="0">
                <a:solidFill>
                  <a:srgbClr val="CCECFF"/>
                </a:solidFill>
              </a:rPr>
              <a:t> </a:t>
            </a:r>
            <a:r>
              <a:rPr lang="en-US" sz="1200" dirty="0" err="1">
                <a:solidFill>
                  <a:srgbClr val="CCECFF"/>
                </a:solidFill>
              </a:rPr>
              <a:t>Konjunktiva</a:t>
            </a:r>
            <a:r>
              <a:rPr lang="en-US" sz="1200" dirty="0">
                <a:solidFill>
                  <a:srgbClr val="CCECFF"/>
                </a:solidFill>
              </a:rPr>
              <a:t> von diesem Effekt verschont.</a:t>
            </a:r>
          </a:p>
        </p:txBody>
      </p:sp>
    </p:spTree>
    <p:extLst>
      <p:ext uri="{BB962C8B-B14F-4D97-AF65-F5344CB8AC3E}">
        <p14:creationId xmlns:p14="http://schemas.microsoft.com/office/powerpoint/2010/main" val="1339029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32</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en-US" sz="1200" kern="0" dirty="0">
                <a:solidFill>
                  <a:schemeClr val="bg1">
                    <a:lumMod val="75000"/>
                  </a:schemeClr>
                </a:solidFill>
              </a:rPr>
              <a:t>Wie sich ein </a:t>
            </a:r>
            <a:r>
              <a:rPr lang="en-US" sz="1200" dirty="0">
                <a:solidFill>
                  <a:schemeClr val="bg1">
                    <a:lumMod val="75000"/>
                  </a:schemeClr>
                </a:solidFill>
              </a:rPr>
              <a:t>Pterygium </a:t>
            </a:r>
            <a:r>
              <a:rPr lang="en-US" sz="1200" kern="0" dirty="0">
                <a:solidFill>
                  <a:schemeClr val="bg1">
                    <a:lumMod val="75000"/>
                  </a:schemeClr>
                </a:solidFill>
              </a:rPr>
              <a:t>darstellt…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b="1" kern="0" dirty="0"/>
              <a:t>	</a:t>
            </a:r>
            <a:r>
              <a:rPr lang="en-US" sz="1200" b="1" i="1" kern="0" dirty="0"/>
              <a:t>Lokalisation</a:t>
            </a:r>
            <a:r>
              <a:rPr lang="en-US" sz="1200" b="1" kern="0" dirty="0"/>
              <a:t>: </a:t>
            </a:r>
            <a:r>
              <a:rPr lang="en-US" sz="1200" b="1" kern="0" dirty="0">
                <a:solidFill>
                  <a:srgbClr val="0000FF"/>
                </a:solidFill>
              </a:rPr>
              <a:t>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
        <p:nvSpPr>
          <p:cNvPr id="8" name="TextBox 7">
            <a:extLst>
              <a:ext uri="{FF2B5EF4-FFF2-40B4-BE49-F238E27FC236}">
                <a16:creationId xmlns:a16="http://schemas.microsoft.com/office/drawing/2014/main" id="{7DA088AD-3268-46DE-BCE3-3B9957D24D84}"/>
              </a:ext>
            </a:extLst>
          </p:cNvPr>
          <p:cNvSpPr txBox="1"/>
          <p:nvPr/>
        </p:nvSpPr>
        <p:spPr>
          <a:xfrm>
            <a:off x="1219200" y="3025676"/>
            <a:ext cx="6382694" cy="1749197"/>
          </a:xfrm>
          <a:prstGeom prst="rect">
            <a:avLst/>
          </a:prstGeom>
          <a:solidFill>
            <a:srgbClr val="CCECFF"/>
          </a:solidFill>
        </p:spPr>
        <p:txBody>
          <a:bodyPr wrap="square" lIns="25400" tIns="12700" rIns="25400" bIns="12700" rtlCol="0">
            <a:spAutoFit/>
          </a:bodyPr>
          <a:lstStyle/>
          <a:p>
            <a:r>
              <a:rPr lang="en-US" sz="1200" i="1" dirty="0">
                <a:solidFill>
                  <a:srgbClr val="0000FF"/>
                </a:solidFill>
              </a:rPr>
              <a:t>Auf welcher Seite der Hornhaut – nasal oder temporal?</a:t>
            </a:r>
          </a:p>
          <a:p>
            <a:r>
              <a:rPr lang="en-US" sz="1200" dirty="0">
                <a:solidFill>
                  <a:srgbClr val="0000FF"/>
                </a:solidFill>
              </a:rPr>
              <a:t>Die nasale Seite ist weitaus wahrscheinlicher</a:t>
            </a:r>
          </a:p>
          <a:p>
            <a:endParaRPr lang="en-US" sz="1600" dirty="0">
              <a:solidFill>
                <a:srgbClr val="0000FF"/>
              </a:solidFill>
            </a:endParaRPr>
          </a:p>
          <a:p>
            <a:r>
              <a:rPr lang="en-US" sz="1200" i="1" dirty="0">
                <a:solidFill>
                  <a:srgbClr val="0000FF"/>
                </a:solidFill>
              </a:rPr>
              <a:t>Warum treten Pterygium häufiger auf der nasalen Seite auf?</a:t>
            </a:r>
          </a:p>
          <a:p>
            <a:r>
              <a:rPr lang="en-US" sz="1200" dirty="0">
                <a:solidFill>
                  <a:srgbClr val="0000FF"/>
                </a:solidFill>
              </a:rPr>
              <a:t>Dies ist nicht sicher bekannt, doch die Theorie besagt, dass, wenn Licht schräg von der temporalen Seite auf das Auge trifft, die Hornhaut diese Strahlen auf die nasale Limbuskonjunktiva fokussiert. Da Strahlen mit ähnlichem Winkel von der nasalen Seite durch die Nase blockiert werden, bleibt die </a:t>
            </a:r>
            <a:r>
              <a:rPr lang="en-US" sz="1200" dirty="0" err="1">
                <a:solidFill>
                  <a:srgbClr val="0000FF"/>
                </a:solidFill>
              </a:rPr>
              <a:t>temporale</a:t>
            </a:r>
            <a:r>
              <a:rPr lang="en-US" sz="1200" dirty="0">
                <a:solidFill>
                  <a:srgbClr val="0000FF"/>
                </a:solidFill>
              </a:rPr>
              <a:t> </a:t>
            </a:r>
            <a:r>
              <a:rPr lang="en-US" sz="1200" dirty="0" err="1">
                <a:solidFill>
                  <a:srgbClr val="0000FF"/>
                </a:solidFill>
              </a:rPr>
              <a:t>limbale</a:t>
            </a:r>
            <a:r>
              <a:rPr lang="en-US" sz="1200" dirty="0">
                <a:solidFill>
                  <a:srgbClr val="0000FF"/>
                </a:solidFill>
              </a:rPr>
              <a:t> </a:t>
            </a:r>
            <a:r>
              <a:rPr lang="en-US" sz="1200" dirty="0" err="1">
                <a:solidFill>
                  <a:srgbClr val="0000FF"/>
                </a:solidFill>
              </a:rPr>
              <a:t>Konjunktiva</a:t>
            </a:r>
            <a:r>
              <a:rPr lang="en-US" sz="1200" dirty="0">
                <a:solidFill>
                  <a:srgbClr val="0000FF"/>
                </a:solidFill>
              </a:rPr>
              <a:t> von diesem Effekt verschont.</a:t>
            </a:r>
          </a:p>
        </p:txBody>
      </p:sp>
    </p:spTree>
    <p:extLst>
      <p:ext uri="{BB962C8B-B14F-4D97-AF65-F5344CB8AC3E}">
        <p14:creationId xmlns:p14="http://schemas.microsoft.com/office/powerpoint/2010/main" val="23121278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ein Pterygium:</a:t>
            </a:r>
          </a:p>
          <a:p>
            <a:pPr marL="0" indent="0" eaLnBrk="1" hangingPunct="1">
              <a:buNone/>
              <a:defRPr/>
            </a:pPr>
            <a:r>
              <a:rPr lang="en-US" sz="1200" dirty="0">
                <a:solidFill>
                  <a:srgbClr val="0000FF"/>
                </a:solidFill>
              </a:rPr>
              <a:t>	--</a:t>
            </a:r>
            <a:endParaRPr lang="en-US" sz="2600" dirty="0">
              <a:solidFill>
                <a:srgbClr val="0000FF"/>
              </a:solidFill>
            </a:endParaRPr>
          </a:p>
          <a:p>
            <a:pPr marL="0" indent="0" eaLnBrk="1" hangingPunct="1">
              <a:buNone/>
              <a:defRPr/>
            </a:pPr>
            <a:r>
              <a:rPr lang="en-US" sz="1200" dirty="0">
                <a:solidFill>
                  <a:srgbClr val="0000FF"/>
                </a:solidFill>
              </a:rPr>
              <a:t>	--</a:t>
            </a:r>
          </a:p>
          <a:p>
            <a:pPr marL="0" indent="0" eaLnBrk="1" hangingPunct="1">
              <a:buNone/>
              <a:defRPr/>
            </a:pPr>
            <a:r>
              <a:rPr lang="en-US" sz="1200" dirty="0">
                <a:solidFill>
                  <a:srgbClr val="0000FF"/>
                </a:solidFill>
              </a:rPr>
              <a:t>	--</a:t>
            </a:r>
          </a:p>
          <a:p>
            <a:pPr marL="0" indent="0" eaLnBrk="1" hangingPunct="1">
              <a:buNone/>
              <a:defRPr/>
            </a:pPr>
            <a:r>
              <a:rPr lang="en-US" sz="1200" dirty="0">
                <a:solidFill>
                  <a:srgbClr val="0000FF"/>
                </a:solidFill>
              </a:rPr>
              <a:t>	--</a:t>
            </a:r>
            <a:endParaRPr lang="en-US" sz="2600" dirty="0">
              <a:solidFill>
                <a:srgbClr val="0000FF"/>
              </a:solidFill>
              <a:latin typeface="Segoe Script" panose="020B0504020000000003" pitchFamily="34" charset="0"/>
            </a:endParaRP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33</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t>Wie sich ein Pterygium darstellt</a:t>
            </a:r>
            <a:r>
              <a:rPr lang="en-US" sz="1200" kern="0" dirty="0"/>
              <a:t>…</a:t>
            </a:r>
          </a:p>
          <a:p>
            <a:pPr marL="0" indent="0" eaLnBrk="1" hangingPunct="1">
              <a:buNone/>
              <a:defRPr/>
            </a:pPr>
            <a:r>
              <a:rPr lang="en-US" sz="1200" kern="0" dirty="0"/>
              <a:t>	</a:t>
            </a:r>
            <a:r>
              <a:rPr lang="en-US" sz="1200" i="1" kern="0" dirty="0"/>
              <a:t>Aussehen</a:t>
            </a:r>
            <a:r>
              <a:rPr lang="en-US" sz="1200" kern="0" dirty="0"/>
              <a:t>: </a:t>
            </a:r>
            <a:r>
              <a:rPr lang="en-US" sz="1200" dirty="0">
                <a:solidFill>
                  <a:srgbClr val="0000FF"/>
                </a:solidFill>
              </a:rPr>
              <a:t>Flügelartige Wucherung</a:t>
            </a:r>
            <a:endParaRPr lang="en-US" sz="2600" kern="0" dirty="0">
              <a:solidFill>
                <a:srgbClr val="0000FF"/>
              </a:solidFill>
            </a:endParaRPr>
          </a:p>
          <a:p>
            <a:pPr marL="0" indent="0" eaLnBrk="1" hangingPunct="1">
              <a:buFont typeface="Wingdings" panose="05000000000000000000" pitchFamily="2" charset="2"/>
              <a:buNone/>
              <a:defRPr/>
            </a:pPr>
            <a:r>
              <a:rPr lang="en-US" sz="1200" kern="0" dirty="0"/>
              <a:t>	</a:t>
            </a:r>
            <a:r>
              <a:rPr lang="en-US" sz="1200" i="1" kern="0" dirty="0" err="1"/>
              <a:t>Lokalisation</a:t>
            </a:r>
            <a:r>
              <a:rPr lang="en-US" sz="1200" kern="0" dirty="0"/>
              <a:t>: </a:t>
            </a:r>
            <a:r>
              <a:rPr lang="en-US" sz="1200" kern="0" dirty="0">
                <a:solidFill>
                  <a:srgbClr val="0000FF"/>
                </a:solidFill>
              </a:rPr>
              <a:t>IPFZ der Hornhaut nahe dem Limbus</a:t>
            </a:r>
          </a:p>
          <a:p>
            <a:pPr marL="0" indent="0" eaLnBrk="1" hangingPunct="1">
              <a:buFont typeface="Wingdings" panose="05000000000000000000" pitchFamily="2" charset="2"/>
              <a:buNone/>
              <a:defRPr/>
            </a:pPr>
            <a:r>
              <a:rPr lang="en-US" sz="1200" kern="0" dirty="0"/>
              <a:t>	</a:t>
            </a:r>
            <a:r>
              <a:rPr lang="en-US" sz="1200" i="1" kern="0" dirty="0"/>
              <a:t>Lateralität</a:t>
            </a:r>
            <a:r>
              <a:rPr lang="en-US" sz="1200" kern="0" dirty="0"/>
              <a:t>: </a:t>
            </a:r>
            <a:r>
              <a:rPr lang="en-US" sz="1200" kern="0" dirty="0">
                <a:solidFill>
                  <a:srgbClr val="0000FF"/>
                </a:solidFill>
              </a:rPr>
              <a:t>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Tree>
    <p:extLst>
      <p:ext uri="{BB962C8B-B14F-4D97-AF65-F5344CB8AC3E}">
        <p14:creationId xmlns:p14="http://schemas.microsoft.com/office/powerpoint/2010/main" val="33551067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ein Pterygium:</a:t>
            </a:r>
          </a:p>
          <a:p>
            <a:pPr marL="0" indent="0" eaLnBrk="1" hangingPunct="1">
              <a:buNone/>
              <a:defRPr/>
            </a:pPr>
            <a:r>
              <a:rPr lang="en-US" sz="1200" dirty="0">
                <a:solidFill>
                  <a:srgbClr val="0000FF"/>
                </a:solidFill>
              </a:rPr>
              <a:t>	--Alter</a:t>
            </a:r>
          </a:p>
          <a:p>
            <a:pPr marL="0" indent="0" eaLnBrk="1" hangingPunct="1">
              <a:buNone/>
              <a:defRPr/>
            </a:pPr>
            <a:r>
              <a:rPr lang="en-US" sz="1200" dirty="0">
                <a:solidFill>
                  <a:srgbClr val="0000FF"/>
                </a:solidFill>
              </a:rPr>
              <a:t>	--UV-Exposition</a:t>
            </a:r>
          </a:p>
          <a:p>
            <a:pPr marL="0" indent="0" eaLnBrk="1" hangingPunct="1">
              <a:buNone/>
              <a:defRPr/>
            </a:pPr>
            <a:r>
              <a:rPr lang="en-US" sz="1200" dirty="0">
                <a:solidFill>
                  <a:srgbClr val="0000FF"/>
                </a:solidFill>
              </a:rPr>
              <a:t>	--</a:t>
            </a:r>
            <a:r>
              <a:rPr lang="en-US" sz="1200" dirty="0" err="1">
                <a:solidFill>
                  <a:srgbClr val="0000FF"/>
                </a:solidFill>
              </a:rPr>
              <a:t>Geografische</a:t>
            </a:r>
            <a:r>
              <a:rPr lang="en-US" sz="1200" dirty="0">
                <a:solidFill>
                  <a:srgbClr val="0000FF"/>
                </a:solidFill>
              </a:rPr>
              <a:t> </a:t>
            </a:r>
            <a:r>
              <a:rPr lang="en-US" sz="1200" dirty="0" err="1">
                <a:solidFill>
                  <a:srgbClr val="0000FF"/>
                </a:solidFill>
              </a:rPr>
              <a:t>Lokalisation</a:t>
            </a:r>
            <a:endParaRPr lang="en-US" sz="1200" dirty="0">
              <a:solidFill>
                <a:srgbClr val="0000FF"/>
              </a:solidFill>
            </a:endParaRPr>
          </a:p>
          <a:p>
            <a:pPr marL="0" indent="0" eaLnBrk="1" hangingPunct="1">
              <a:buNone/>
              <a:defRPr/>
            </a:pPr>
            <a:r>
              <a:rPr lang="en-US" sz="1200" dirty="0">
                <a:solidFill>
                  <a:srgbClr val="0000FF"/>
                </a:solidFill>
              </a:rPr>
              <a:t>	--Geschlecht</a:t>
            </a:r>
            <a:endParaRPr lang="en-US" sz="2600" dirty="0">
              <a:solidFill>
                <a:srgbClr val="0000FF"/>
              </a:solidFill>
              <a:latin typeface="Segoe Script" panose="020B0504020000000003" pitchFamily="34" charset="0"/>
            </a:endParaRP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34</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t>Wie sich ein Pterygium darstellt</a:t>
            </a:r>
            <a:r>
              <a:rPr lang="en-US" sz="1200" kern="0" dirty="0"/>
              <a:t>…</a:t>
            </a:r>
          </a:p>
          <a:p>
            <a:pPr marL="0" indent="0" eaLnBrk="1" hangingPunct="1">
              <a:buNone/>
              <a:defRPr/>
            </a:pPr>
            <a:r>
              <a:rPr lang="en-US" sz="1200" kern="0" dirty="0"/>
              <a:t>	</a:t>
            </a:r>
            <a:r>
              <a:rPr lang="en-US" sz="1200" i="1" kern="0" dirty="0"/>
              <a:t>Aussehen</a:t>
            </a:r>
            <a:r>
              <a:rPr lang="en-US" sz="1200" kern="0" dirty="0"/>
              <a:t>: </a:t>
            </a:r>
            <a:r>
              <a:rPr lang="en-US" sz="1200" dirty="0">
                <a:solidFill>
                  <a:srgbClr val="0000FF"/>
                </a:solidFill>
              </a:rPr>
              <a:t>Flügelartige Wucherung</a:t>
            </a:r>
            <a:endParaRPr lang="en-US" sz="2600" kern="0" dirty="0">
              <a:solidFill>
                <a:srgbClr val="0000FF"/>
              </a:solidFill>
            </a:endParaRPr>
          </a:p>
          <a:p>
            <a:pPr marL="0" indent="0" eaLnBrk="1" hangingPunct="1">
              <a:buFont typeface="Wingdings" panose="05000000000000000000" pitchFamily="2" charset="2"/>
              <a:buNone/>
              <a:defRPr/>
            </a:pPr>
            <a:r>
              <a:rPr lang="en-US" sz="1200" kern="0" dirty="0"/>
              <a:t>	</a:t>
            </a:r>
            <a:r>
              <a:rPr lang="en-US" sz="1200" i="1" kern="0" dirty="0" err="1"/>
              <a:t>Lokalisation</a:t>
            </a:r>
            <a:r>
              <a:rPr lang="en-US" sz="1200" kern="0" dirty="0"/>
              <a:t>: </a:t>
            </a:r>
            <a:r>
              <a:rPr lang="en-US" sz="1200" kern="0" dirty="0">
                <a:solidFill>
                  <a:srgbClr val="0000FF"/>
                </a:solidFill>
              </a:rPr>
              <a:t>IPFZ der Hornhaut nahe dem Limbus</a:t>
            </a:r>
          </a:p>
          <a:p>
            <a:pPr marL="0" indent="0" eaLnBrk="1" hangingPunct="1">
              <a:buFont typeface="Wingdings" panose="05000000000000000000" pitchFamily="2" charset="2"/>
              <a:buNone/>
              <a:defRPr/>
            </a:pPr>
            <a:r>
              <a:rPr lang="en-US" sz="1200" kern="0" dirty="0"/>
              <a:t>	</a:t>
            </a:r>
            <a:r>
              <a:rPr lang="en-US" sz="1200" i="1" kern="0" dirty="0"/>
              <a:t>Lateralität</a:t>
            </a:r>
            <a:r>
              <a:rPr lang="en-US" sz="1200" kern="0" dirty="0"/>
              <a:t>: </a:t>
            </a:r>
            <a:r>
              <a:rPr lang="en-US" sz="1200" kern="0" dirty="0">
                <a:solidFill>
                  <a:srgbClr val="0000FF"/>
                </a:solidFill>
              </a:rPr>
              <a:t>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Tree>
    <p:extLst>
      <p:ext uri="{BB962C8B-B14F-4D97-AF65-F5344CB8AC3E}">
        <p14:creationId xmlns:p14="http://schemas.microsoft.com/office/powerpoint/2010/main" val="4201434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ein Pterygium:</a:t>
            </a:r>
          </a:p>
          <a:p>
            <a:pPr marL="0" indent="0" eaLnBrk="1" hangingPunct="1">
              <a:buNone/>
              <a:defRPr/>
            </a:pPr>
            <a:r>
              <a:rPr lang="en-US" sz="1200" dirty="0">
                <a:solidFill>
                  <a:srgbClr val="0000FF"/>
                </a:solidFill>
              </a:rPr>
              <a:t>	</a:t>
            </a:r>
            <a:r>
              <a:rPr lang="en-US" sz="1200" b="1" dirty="0">
                <a:solidFill>
                  <a:srgbClr val="0000FF"/>
                </a:solidFill>
              </a:rPr>
              <a:t>--Alter</a:t>
            </a:r>
          </a:p>
          <a:p>
            <a:pPr marL="0" indent="0" eaLnBrk="1" hangingPunct="1">
              <a:buNone/>
              <a:defRPr/>
            </a:pPr>
            <a:r>
              <a:rPr lang="en-US" sz="1200" dirty="0">
                <a:solidFill>
                  <a:srgbClr val="0000FF"/>
                </a:solidFill>
              </a:rPr>
              <a:t>	</a:t>
            </a:r>
            <a:r>
              <a:rPr lang="en-US" sz="1200" dirty="0">
                <a:solidFill>
                  <a:schemeClr val="bg1">
                    <a:lumMod val="75000"/>
                  </a:schemeClr>
                </a:solidFill>
              </a:rPr>
              <a:t>--UV-Exposition</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Geografische</a:t>
            </a:r>
            <a:r>
              <a:rPr lang="en-US" sz="1200" dirty="0">
                <a:solidFill>
                  <a:schemeClr val="bg1">
                    <a:lumMod val="75000"/>
                  </a:schemeClr>
                </a:solidFill>
              </a:rPr>
              <a:t> </a:t>
            </a:r>
            <a:r>
              <a:rPr lang="en-US" sz="1200" dirty="0" err="1">
                <a:solidFill>
                  <a:schemeClr val="bg1">
                    <a:lumMod val="75000"/>
                  </a:schemeClr>
                </a:solidFill>
              </a:rPr>
              <a:t>Lokalisation</a:t>
            </a:r>
            <a:endParaRPr lang="en-US" sz="1200" dirty="0">
              <a:solidFill>
                <a:schemeClr val="bg1">
                  <a:lumMod val="75000"/>
                </a:schemeClr>
              </a:solidFill>
            </a:endParaRPr>
          </a:p>
          <a:p>
            <a:pPr marL="0" indent="0" eaLnBrk="1" hangingPunct="1">
              <a:buNone/>
              <a:defRPr/>
            </a:pPr>
            <a:r>
              <a:rPr lang="en-US" sz="1200" dirty="0">
                <a:solidFill>
                  <a:schemeClr val="bg1">
                    <a:lumMod val="75000"/>
                  </a:schemeClr>
                </a:solidFill>
              </a:rPr>
              <a:t>	--Geschlecht</a:t>
            </a:r>
            <a:endParaRPr lang="en-US" sz="2600" dirty="0">
              <a:solidFill>
                <a:schemeClr val="bg1">
                  <a:lumMod val="75000"/>
                </a:schemeClr>
              </a:solidFill>
              <a:latin typeface="Segoe Script" panose="020B0504020000000003" pitchFamily="34" charset="0"/>
            </a:endParaRP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35</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solidFill>
                  <a:schemeClr val="bg1">
                    <a:lumMod val="75000"/>
                  </a:schemeClr>
                </a:solidFill>
              </a:rPr>
              <a:t>Wie sich ein Pterygium darstellt</a:t>
            </a:r>
            <a:r>
              <a:rPr lang="en-US" sz="1200" kern="0" dirty="0">
                <a:solidFill>
                  <a:schemeClr val="bg1">
                    <a:lumMod val="75000"/>
                  </a:schemeClr>
                </a:solidFill>
              </a:rPr>
              <a: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Lokalisation</a:t>
            </a:r>
            <a:r>
              <a:rPr lang="en-US" sz="1200" kern="0" dirty="0">
                <a:solidFill>
                  <a:schemeClr val="bg1">
                    <a:lumMod val="75000"/>
                  </a:schemeClr>
                </a:solidFill>
              </a:rPr>
              <a:t>: 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chemeClr val="bg1">
                  <a:lumMod val="75000"/>
                </a:schemeClr>
              </a:solidFill>
            </a:endParaRPr>
          </a:p>
          <a:p>
            <a:pPr marL="0" indent="0" eaLnBrk="1" hangingPunct="1">
              <a:buFont typeface="Wingdings" panose="05000000000000000000" pitchFamily="2" charset="2"/>
              <a:buNone/>
              <a:defRPr/>
            </a:pPr>
            <a:endParaRPr lang="en-US" sz="2600" kern="0" dirty="0">
              <a:solidFill>
                <a:schemeClr val="bg1">
                  <a:lumMod val="75000"/>
                </a:schemeClr>
              </a:solidFill>
            </a:endParaRPr>
          </a:p>
        </p:txBody>
      </p:sp>
      <p:sp>
        <p:nvSpPr>
          <p:cNvPr id="8" name="TextBox 7">
            <a:extLst>
              <a:ext uri="{FF2B5EF4-FFF2-40B4-BE49-F238E27FC236}">
                <a16:creationId xmlns:a16="http://schemas.microsoft.com/office/drawing/2014/main" id="{545F6F26-87A9-4933-B82F-6301E96F6F10}"/>
              </a:ext>
            </a:extLst>
          </p:cNvPr>
          <p:cNvSpPr txBox="1"/>
          <p:nvPr/>
        </p:nvSpPr>
        <p:spPr>
          <a:xfrm>
            <a:off x="2438400" y="4070246"/>
            <a:ext cx="5009705" cy="584775"/>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Welches Alter stellt einen Risikofaktor dar – jung oder alt zu sein?</a:t>
            </a:r>
          </a:p>
          <a:p>
            <a:r>
              <a:rPr lang="en-US" sz="1200" dirty="0">
                <a:solidFill>
                  <a:srgbClr val="FFC000"/>
                </a:solidFill>
              </a:rPr>
              <a:t>Jung (Erwachsene im Alter von 20 bis 30 Jahren)</a:t>
            </a:r>
          </a:p>
        </p:txBody>
      </p:sp>
    </p:spTree>
    <p:extLst>
      <p:ext uri="{BB962C8B-B14F-4D97-AF65-F5344CB8AC3E}">
        <p14:creationId xmlns:p14="http://schemas.microsoft.com/office/powerpoint/2010/main" val="17990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ein Pterygium:</a:t>
            </a:r>
          </a:p>
          <a:p>
            <a:pPr marL="0" indent="0" eaLnBrk="1" hangingPunct="1">
              <a:buNone/>
              <a:defRPr/>
            </a:pPr>
            <a:r>
              <a:rPr lang="en-US" sz="1200" dirty="0">
                <a:solidFill>
                  <a:srgbClr val="0000FF"/>
                </a:solidFill>
              </a:rPr>
              <a:t>	</a:t>
            </a:r>
            <a:r>
              <a:rPr lang="en-US" sz="1200" b="1" dirty="0">
                <a:solidFill>
                  <a:srgbClr val="0000FF"/>
                </a:solidFill>
              </a:rPr>
              <a:t>--Alter</a:t>
            </a:r>
          </a:p>
          <a:p>
            <a:pPr marL="0" indent="0" eaLnBrk="1" hangingPunct="1">
              <a:buNone/>
              <a:defRPr/>
            </a:pPr>
            <a:r>
              <a:rPr lang="en-US" sz="1200" dirty="0">
                <a:solidFill>
                  <a:srgbClr val="0000FF"/>
                </a:solidFill>
              </a:rPr>
              <a:t>	</a:t>
            </a:r>
            <a:r>
              <a:rPr lang="en-US" sz="1200" dirty="0">
                <a:solidFill>
                  <a:schemeClr val="bg1">
                    <a:lumMod val="75000"/>
                  </a:schemeClr>
                </a:solidFill>
              </a:rPr>
              <a:t>--UV-Exposition</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Geografische</a:t>
            </a:r>
            <a:r>
              <a:rPr lang="en-US" sz="1200" dirty="0">
                <a:solidFill>
                  <a:schemeClr val="bg1">
                    <a:lumMod val="75000"/>
                  </a:schemeClr>
                </a:solidFill>
              </a:rPr>
              <a:t> </a:t>
            </a:r>
            <a:r>
              <a:rPr lang="en-US" sz="1200" dirty="0" err="1">
                <a:solidFill>
                  <a:schemeClr val="bg1">
                    <a:lumMod val="75000"/>
                  </a:schemeClr>
                </a:solidFill>
              </a:rPr>
              <a:t>Lokalisation</a:t>
            </a:r>
            <a:endParaRPr lang="en-US" sz="1200" dirty="0">
              <a:solidFill>
                <a:schemeClr val="bg1">
                  <a:lumMod val="75000"/>
                </a:schemeClr>
              </a:solidFill>
            </a:endParaRPr>
          </a:p>
          <a:p>
            <a:pPr marL="0" indent="0" eaLnBrk="1" hangingPunct="1">
              <a:buNone/>
              <a:defRPr/>
            </a:pPr>
            <a:r>
              <a:rPr lang="en-US" sz="1200" dirty="0">
                <a:solidFill>
                  <a:schemeClr val="bg1">
                    <a:lumMod val="75000"/>
                  </a:schemeClr>
                </a:solidFill>
              </a:rPr>
              <a:t>	--Geschlecht</a:t>
            </a:r>
            <a:endParaRPr lang="en-US" sz="2600" dirty="0">
              <a:solidFill>
                <a:schemeClr val="bg1">
                  <a:lumMod val="75000"/>
                </a:schemeClr>
              </a:solidFill>
              <a:latin typeface="Segoe Script" panose="020B0504020000000003" pitchFamily="34" charset="0"/>
            </a:endParaRP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Fragen und Antworten</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36</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solidFill>
                  <a:schemeClr val="bg1">
                    <a:lumMod val="75000"/>
                  </a:schemeClr>
                </a:solidFill>
              </a:rPr>
              <a:t>Wie sich ein Pterygium darstellt</a:t>
            </a:r>
            <a:r>
              <a:rPr lang="en-US" sz="1200" kern="0" dirty="0">
                <a:solidFill>
                  <a:schemeClr val="bg1">
                    <a:lumMod val="75000"/>
                  </a:schemeClr>
                </a:solidFill>
              </a:rPr>
              <a: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err="1">
                <a:solidFill>
                  <a:schemeClr val="bg1">
                    <a:lumMod val="75000"/>
                  </a:schemeClr>
                </a:solidFill>
              </a:rPr>
              <a:t>Lokalisation</a:t>
            </a:r>
            <a:r>
              <a:rPr lang="en-US" sz="1200" kern="0" dirty="0">
                <a:solidFill>
                  <a:schemeClr val="bg1">
                    <a:lumMod val="75000"/>
                  </a:schemeClr>
                </a:solidFill>
              </a:rPr>
              <a:t>: 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chemeClr val="bg1">
                  <a:lumMod val="75000"/>
                </a:schemeClr>
              </a:solidFill>
            </a:endParaRPr>
          </a:p>
          <a:p>
            <a:pPr marL="0" indent="0" eaLnBrk="1" hangingPunct="1">
              <a:buFont typeface="Wingdings" panose="05000000000000000000" pitchFamily="2" charset="2"/>
              <a:buNone/>
              <a:defRPr/>
            </a:pPr>
            <a:endParaRPr lang="en-US" sz="2600" kern="0" dirty="0">
              <a:solidFill>
                <a:schemeClr val="bg1">
                  <a:lumMod val="75000"/>
                </a:schemeClr>
              </a:solidFill>
            </a:endParaRPr>
          </a:p>
        </p:txBody>
      </p:sp>
      <p:sp>
        <p:nvSpPr>
          <p:cNvPr id="8" name="TextBox 7">
            <a:extLst>
              <a:ext uri="{FF2B5EF4-FFF2-40B4-BE49-F238E27FC236}">
                <a16:creationId xmlns:a16="http://schemas.microsoft.com/office/drawing/2014/main" id="{545F6F26-87A9-4933-B82F-6301E96F6F10}"/>
              </a:ext>
            </a:extLst>
          </p:cNvPr>
          <p:cNvSpPr txBox="1"/>
          <p:nvPr/>
        </p:nvSpPr>
        <p:spPr>
          <a:xfrm>
            <a:off x="2438400" y="4070246"/>
            <a:ext cx="5009705" cy="584775"/>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Welches Alter stellt einen Risikofaktor dar – jung oder alt zu sein?</a:t>
            </a:r>
          </a:p>
          <a:p>
            <a:r>
              <a:rPr lang="en-US" sz="1200" dirty="0">
                <a:solidFill>
                  <a:srgbClr val="0000FF"/>
                </a:solidFill>
              </a:rPr>
              <a:t>Jung (Erwachsene im Alter von 20 bis 30 Jahren)</a:t>
            </a:r>
          </a:p>
        </p:txBody>
      </p:sp>
      <p:sp>
        <p:nvSpPr>
          <p:cNvPr id="2" name="Rectangle 1"/>
          <p:cNvSpPr/>
          <p:nvPr/>
        </p:nvSpPr>
        <p:spPr>
          <a:xfrm>
            <a:off x="4571998" y="4248332"/>
            <a:ext cx="685801" cy="247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 – #</a:t>
            </a:r>
          </a:p>
        </p:txBody>
      </p:sp>
    </p:spTree>
    <p:extLst>
      <p:ext uri="{BB962C8B-B14F-4D97-AF65-F5344CB8AC3E}">
        <p14:creationId xmlns:p14="http://schemas.microsoft.com/office/powerpoint/2010/main" val="2306100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ein Pterygium:</a:t>
            </a:r>
          </a:p>
          <a:p>
            <a:pPr marL="0" indent="0" eaLnBrk="1" hangingPunct="1">
              <a:buNone/>
              <a:defRPr/>
            </a:pPr>
            <a:r>
              <a:rPr lang="en-US" sz="1200" dirty="0">
                <a:solidFill>
                  <a:srgbClr val="0000FF"/>
                </a:solidFill>
              </a:rPr>
              <a:t>	</a:t>
            </a:r>
            <a:r>
              <a:rPr lang="en-US" sz="1200" b="1" dirty="0">
                <a:solidFill>
                  <a:srgbClr val="0000FF"/>
                </a:solidFill>
              </a:rPr>
              <a:t>--Alter</a:t>
            </a:r>
          </a:p>
          <a:p>
            <a:pPr marL="0" indent="0" eaLnBrk="1" hangingPunct="1">
              <a:buNone/>
              <a:defRPr/>
            </a:pPr>
            <a:r>
              <a:rPr lang="en-US" sz="1200" dirty="0">
                <a:solidFill>
                  <a:srgbClr val="0000FF"/>
                </a:solidFill>
              </a:rPr>
              <a:t>	</a:t>
            </a:r>
            <a:r>
              <a:rPr lang="en-US" sz="1200" dirty="0">
                <a:solidFill>
                  <a:schemeClr val="bg1">
                    <a:lumMod val="75000"/>
                  </a:schemeClr>
                </a:solidFill>
              </a:rPr>
              <a:t>--UV-Exposition</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Geografische</a:t>
            </a:r>
            <a:r>
              <a:rPr lang="en-US" sz="1200" dirty="0">
                <a:solidFill>
                  <a:schemeClr val="bg1">
                    <a:lumMod val="75000"/>
                  </a:schemeClr>
                </a:solidFill>
              </a:rPr>
              <a:t> </a:t>
            </a:r>
            <a:r>
              <a:rPr lang="en-US" sz="1200" dirty="0" err="1">
                <a:solidFill>
                  <a:schemeClr val="bg1">
                    <a:lumMod val="75000"/>
                  </a:schemeClr>
                </a:solidFill>
              </a:rPr>
              <a:t>Lokalisation</a:t>
            </a:r>
            <a:endParaRPr lang="en-US" sz="1200" dirty="0">
              <a:solidFill>
                <a:schemeClr val="bg1">
                  <a:lumMod val="75000"/>
                </a:schemeClr>
              </a:solidFill>
            </a:endParaRPr>
          </a:p>
          <a:p>
            <a:pPr marL="0" indent="0" eaLnBrk="1" hangingPunct="1">
              <a:buNone/>
              <a:defRPr/>
            </a:pPr>
            <a:r>
              <a:rPr lang="en-US" sz="1200" dirty="0">
                <a:solidFill>
                  <a:schemeClr val="bg1">
                    <a:lumMod val="75000"/>
                  </a:schemeClr>
                </a:solidFill>
              </a:rPr>
              <a:t>	--Geschlecht</a:t>
            </a:r>
            <a:endParaRPr lang="en-US" sz="2600" dirty="0">
              <a:solidFill>
                <a:schemeClr val="bg1">
                  <a:lumMod val="75000"/>
                </a:schemeClr>
              </a:solidFill>
              <a:latin typeface="Segoe Script" panose="020B0504020000000003" pitchFamily="34" charset="0"/>
            </a:endParaRP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37</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solidFill>
                  <a:schemeClr val="bg1">
                    <a:lumMod val="75000"/>
                  </a:schemeClr>
                </a:solidFill>
              </a:rPr>
              <a:t>Wie sich ein Pterygium darstellt</a:t>
            </a:r>
            <a:r>
              <a:rPr lang="en-US" sz="1200" kern="0" dirty="0">
                <a:solidFill>
                  <a:schemeClr val="bg1">
                    <a:lumMod val="75000"/>
                  </a:schemeClr>
                </a:solidFill>
              </a:rPr>
              <a: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err="1">
                <a:solidFill>
                  <a:schemeClr val="bg1">
                    <a:lumMod val="75000"/>
                  </a:schemeClr>
                </a:solidFill>
              </a:rPr>
              <a:t>Lokalisation</a:t>
            </a:r>
            <a:r>
              <a:rPr lang="en-US" sz="1200" kern="0" dirty="0">
                <a:solidFill>
                  <a:schemeClr val="bg1">
                    <a:lumMod val="75000"/>
                  </a:schemeClr>
                </a:solidFill>
              </a:rPr>
              <a:t>: 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chemeClr val="bg1">
                  <a:lumMod val="75000"/>
                </a:schemeClr>
              </a:solidFill>
            </a:endParaRPr>
          </a:p>
          <a:p>
            <a:pPr marL="0" indent="0" eaLnBrk="1" hangingPunct="1">
              <a:buFont typeface="Wingdings" panose="05000000000000000000" pitchFamily="2" charset="2"/>
              <a:buNone/>
              <a:defRPr/>
            </a:pPr>
            <a:endParaRPr lang="en-US" sz="2600" kern="0" dirty="0">
              <a:solidFill>
                <a:schemeClr val="bg1">
                  <a:lumMod val="75000"/>
                </a:schemeClr>
              </a:solidFill>
            </a:endParaRPr>
          </a:p>
        </p:txBody>
      </p:sp>
      <p:sp>
        <p:nvSpPr>
          <p:cNvPr id="8" name="TextBox 7">
            <a:extLst>
              <a:ext uri="{FF2B5EF4-FFF2-40B4-BE49-F238E27FC236}">
                <a16:creationId xmlns:a16="http://schemas.microsoft.com/office/drawing/2014/main" id="{545F6F26-87A9-4933-B82F-6301E96F6F10}"/>
              </a:ext>
            </a:extLst>
          </p:cNvPr>
          <p:cNvSpPr txBox="1"/>
          <p:nvPr/>
        </p:nvSpPr>
        <p:spPr>
          <a:xfrm>
            <a:off x="2438400" y="4070246"/>
            <a:ext cx="5009705" cy="584775"/>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Welches Alter stellt einen Risikofaktor dar – jung oder alt zu sein?</a:t>
            </a:r>
          </a:p>
          <a:p>
            <a:r>
              <a:rPr lang="en-US" sz="1200" dirty="0">
                <a:solidFill>
                  <a:srgbClr val="0000FF"/>
                </a:solidFill>
              </a:rPr>
              <a:t>Jung (Erwachsene im Alter von 20 bis 30 Jahren)</a:t>
            </a:r>
          </a:p>
        </p:txBody>
      </p:sp>
    </p:spTree>
    <p:extLst>
      <p:ext uri="{BB962C8B-B14F-4D97-AF65-F5344CB8AC3E}">
        <p14:creationId xmlns:p14="http://schemas.microsoft.com/office/powerpoint/2010/main" val="2105239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ein Pterygium:</a:t>
            </a:r>
          </a:p>
          <a:p>
            <a:pPr marL="0" indent="0" eaLnBrk="1" hangingPunct="1">
              <a:buNone/>
              <a:defRPr/>
            </a:pPr>
            <a:r>
              <a:rPr lang="en-US" sz="1200" dirty="0">
                <a:solidFill>
                  <a:srgbClr val="0000FF"/>
                </a:solidFill>
              </a:rPr>
              <a:t>	</a:t>
            </a:r>
            <a:r>
              <a:rPr lang="en-US" sz="1200" dirty="0">
                <a:solidFill>
                  <a:schemeClr val="bg1">
                    <a:lumMod val="75000"/>
                  </a:schemeClr>
                </a:solidFill>
              </a:rPr>
              <a:t>--Alter</a:t>
            </a:r>
          </a:p>
          <a:p>
            <a:pPr marL="0" indent="0" eaLnBrk="1" hangingPunct="1">
              <a:buNone/>
              <a:defRPr/>
            </a:pPr>
            <a:r>
              <a:rPr lang="en-US" sz="1200" dirty="0">
                <a:solidFill>
                  <a:srgbClr val="0000FF"/>
                </a:solidFill>
              </a:rPr>
              <a:t>	</a:t>
            </a:r>
            <a:r>
              <a:rPr lang="en-US" sz="1200" dirty="0">
                <a:solidFill>
                  <a:schemeClr val="bg1">
                    <a:lumMod val="75000"/>
                  </a:schemeClr>
                </a:solidFill>
              </a:rPr>
              <a:t>--UV-Exposition</a:t>
            </a:r>
          </a:p>
          <a:p>
            <a:pPr marL="0" indent="0" eaLnBrk="1" hangingPunct="1">
              <a:buNone/>
              <a:defRPr/>
            </a:pPr>
            <a:r>
              <a:rPr lang="en-US" sz="1200" dirty="0">
                <a:solidFill>
                  <a:schemeClr val="bg1">
                    <a:lumMod val="75000"/>
                  </a:schemeClr>
                </a:solidFill>
              </a:rPr>
              <a:t>	</a:t>
            </a:r>
            <a:r>
              <a:rPr lang="en-US" sz="1200" b="1" dirty="0">
                <a:solidFill>
                  <a:srgbClr val="0000FF"/>
                </a:solidFill>
              </a:rPr>
              <a:t>--</a:t>
            </a:r>
            <a:r>
              <a:rPr lang="en-US" sz="1200" b="1" dirty="0" err="1">
                <a:solidFill>
                  <a:srgbClr val="0000FF"/>
                </a:solidFill>
              </a:rPr>
              <a:t>Geografische</a:t>
            </a:r>
            <a:r>
              <a:rPr lang="en-US" sz="1200" b="1" dirty="0">
                <a:solidFill>
                  <a:srgbClr val="0000FF"/>
                </a:solidFill>
              </a:rPr>
              <a:t> </a:t>
            </a:r>
            <a:r>
              <a:rPr lang="en-US" sz="1200" b="1" dirty="0" err="1">
                <a:solidFill>
                  <a:srgbClr val="0000FF"/>
                </a:solidFill>
              </a:rPr>
              <a:t>Lokalisation</a:t>
            </a:r>
            <a:endParaRPr lang="en-US" sz="1200" b="1" dirty="0">
              <a:solidFill>
                <a:srgbClr val="0000FF"/>
              </a:solidFill>
            </a:endParaRPr>
          </a:p>
          <a:p>
            <a:pPr marL="0" indent="0" eaLnBrk="1" hangingPunct="1">
              <a:buNone/>
              <a:defRPr/>
            </a:pPr>
            <a:r>
              <a:rPr lang="en-US" sz="1200" dirty="0">
                <a:solidFill>
                  <a:schemeClr val="bg1">
                    <a:lumMod val="75000"/>
                  </a:schemeClr>
                </a:solidFill>
              </a:rPr>
              <a:t>	--Geschlecht</a:t>
            </a:r>
            <a:endParaRPr lang="en-US" sz="2600" dirty="0">
              <a:solidFill>
                <a:schemeClr val="bg1">
                  <a:lumMod val="75000"/>
                </a:schemeClr>
              </a:solidFill>
              <a:latin typeface="Segoe Script" panose="020B0504020000000003" pitchFamily="34" charset="0"/>
            </a:endParaRP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38</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solidFill>
                  <a:schemeClr val="bg1">
                    <a:lumMod val="75000"/>
                  </a:schemeClr>
                </a:solidFill>
              </a:rPr>
              <a:t>Wie sich ein Pterygium darstellt</a:t>
            </a:r>
            <a:r>
              <a:rPr lang="en-US" sz="1200" kern="0" dirty="0">
                <a:solidFill>
                  <a:schemeClr val="bg1">
                    <a:lumMod val="75000"/>
                  </a:schemeClr>
                </a:solidFill>
              </a:rPr>
              <a: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err="1">
                <a:solidFill>
                  <a:schemeClr val="bg1">
                    <a:lumMod val="75000"/>
                  </a:schemeClr>
                </a:solidFill>
              </a:rPr>
              <a:t>Lokalisation</a:t>
            </a:r>
            <a:r>
              <a:rPr lang="en-US" sz="1200" kern="0" dirty="0">
                <a:solidFill>
                  <a:schemeClr val="bg1">
                    <a:lumMod val="75000"/>
                  </a:schemeClr>
                </a:solidFill>
              </a:rPr>
              <a:t>: 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chemeClr val="bg1">
                  <a:lumMod val="75000"/>
                </a:schemeClr>
              </a:solidFill>
            </a:endParaRPr>
          </a:p>
          <a:p>
            <a:pPr marL="0" indent="0" eaLnBrk="1" hangingPunct="1">
              <a:buFont typeface="Wingdings" panose="05000000000000000000" pitchFamily="2" charset="2"/>
              <a:buNone/>
              <a:defRPr/>
            </a:pPr>
            <a:endParaRPr lang="en-US" sz="2600" kern="0" dirty="0">
              <a:solidFill>
                <a:schemeClr val="bg1">
                  <a:lumMod val="75000"/>
                </a:schemeClr>
              </a:solidFill>
            </a:endParaRPr>
          </a:p>
        </p:txBody>
      </p:sp>
      <p:sp>
        <p:nvSpPr>
          <p:cNvPr id="8" name="TextBox 7">
            <a:extLst>
              <a:ext uri="{FF2B5EF4-FFF2-40B4-BE49-F238E27FC236}">
                <a16:creationId xmlns:a16="http://schemas.microsoft.com/office/drawing/2014/main" id="{545F6F26-87A9-4933-B82F-6301E96F6F10}"/>
              </a:ext>
            </a:extLst>
          </p:cNvPr>
          <p:cNvSpPr txBox="1"/>
          <p:nvPr/>
        </p:nvSpPr>
        <p:spPr>
          <a:xfrm>
            <a:off x="636104" y="5638800"/>
            <a:ext cx="6957354" cy="394980"/>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Wie lautet die allgemeine Regel bezüglich </a:t>
            </a:r>
            <a:r>
              <a:rPr lang="en-US" sz="1200" i="1" dirty="0" err="1">
                <a:solidFill>
                  <a:srgbClr val="0000FF"/>
                </a:solidFill>
              </a:rPr>
              <a:t>geografischer</a:t>
            </a:r>
            <a:r>
              <a:rPr lang="en-US" sz="1200" i="1" dirty="0">
                <a:solidFill>
                  <a:srgbClr val="0000FF"/>
                </a:solidFill>
              </a:rPr>
              <a:t> </a:t>
            </a:r>
            <a:r>
              <a:rPr lang="en-US" sz="1200" i="1" dirty="0" err="1">
                <a:solidFill>
                  <a:srgbClr val="0000FF"/>
                </a:solidFill>
              </a:rPr>
              <a:t>Lokalisation</a:t>
            </a:r>
            <a:r>
              <a:rPr lang="en-US" sz="1200" i="1" dirty="0">
                <a:solidFill>
                  <a:srgbClr val="0000FF"/>
                </a:solidFill>
              </a:rPr>
              <a:t> und Pterygium-Risiko?</a:t>
            </a:r>
          </a:p>
          <a:p>
            <a:r>
              <a:rPr lang="en-US" sz="1200" dirty="0">
                <a:solidFill>
                  <a:schemeClr val="accent6">
                    <a:lumMod val="40000"/>
                    <a:lumOff val="60000"/>
                  </a:schemeClr>
                </a:solidFill>
              </a:rPr>
              <a:t>Je näher man am Äquator lebt, desto größer ist das Risiko</a:t>
            </a:r>
          </a:p>
        </p:txBody>
      </p:sp>
    </p:spTree>
    <p:extLst>
      <p:ext uri="{BB962C8B-B14F-4D97-AF65-F5344CB8AC3E}">
        <p14:creationId xmlns:p14="http://schemas.microsoft.com/office/powerpoint/2010/main" val="10482899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ein Pterygium:</a:t>
            </a:r>
          </a:p>
          <a:p>
            <a:pPr marL="0" indent="0" eaLnBrk="1" hangingPunct="1">
              <a:buNone/>
              <a:defRPr/>
            </a:pPr>
            <a:r>
              <a:rPr lang="en-US" sz="1200" dirty="0">
                <a:solidFill>
                  <a:srgbClr val="0000FF"/>
                </a:solidFill>
              </a:rPr>
              <a:t>	</a:t>
            </a:r>
            <a:r>
              <a:rPr lang="en-US" sz="1200" dirty="0">
                <a:solidFill>
                  <a:schemeClr val="bg1">
                    <a:lumMod val="75000"/>
                  </a:schemeClr>
                </a:solidFill>
              </a:rPr>
              <a:t>--Alter</a:t>
            </a:r>
          </a:p>
          <a:p>
            <a:pPr marL="0" indent="0" eaLnBrk="1" hangingPunct="1">
              <a:buNone/>
              <a:defRPr/>
            </a:pPr>
            <a:r>
              <a:rPr lang="en-US" sz="1200" dirty="0">
                <a:solidFill>
                  <a:srgbClr val="0000FF"/>
                </a:solidFill>
              </a:rPr>
              <a:t>	</a:t>
            </a:r>
            <a:r>
              <a:rPr lang="en-US" sz="1200" dirty="0">
                <a:solidFill>
                  <a:schemeClr val="bg1">
                    <a:lumMod val="75000"/>
                  </a:schemeClr>
                </a:solidFill>
              </a:rPr>
              <a:t>--UV-Exposition</a:t>
            </a:r>
          </a:p>
          <a:p>
            <a:pPr marL="0" indent="0" eaLnBrk="1" hangingPunct="1">
              <a:buNone/>
              <a:defRPr/>
            </a:pPr>
            <a:r>
              <a:rPr lang="en-US" sz="1200" dirty="0">
                <a:solidFill>
                  <a:schemeClr val="bg1">
                    <a:lumMod val="75000"/>
                  </a:schemeClr>
                </a:solidFill>
              </a:rPr>
              <a:t>	</a:t>
            </a:r>
            <a:r>
              <a:rPr lang="en-US" sz="1200" b="1" dirty="0">
                <a:solidFill>
                  <a:srgbClr val="0000FF"/>
                </a:solidFill>
              </a:rPr>
              <a:t>--</a:t>
            </a:r>
            <a:r>
              <a:rPr lang="en-US" sz="1200" b="1" dirty="0" err="1">
                <a:solidFill>
                  <a:srgbClr val="0000FF"/>
                </a:solidFill>
              </a:rPr>
              <a:t>Geografische</a:t>
            </a:r>
            <a:r>
              <a:rPr lang="en-US" sz="1200" b="1" dirty="0">
                <a:solidFill>
                  <a:srgbClr val="0000FF"/>
                </a:solidFill>
              </a:rPr>
              <a:t> </a:t>
            </a:r>
            <a:r>
              <a:rPr lang="en-US" sz="1200" b="1" dirty="0" err="1">
                <a:solidFill>
                  <a:srgbClr val="0000FF"/>
                </a:solidFill>
              </a:rPr>
              <a:t>Lokalisation</a:t>
            </a:r>
            <a:endParaRPr lang="en-US" sz="1200" b="1" dirty="0">
              <a:solidFill>
                <a:srgbClr val="0000FF"/>
              </a:solidFill>
            </a:endParaRPr>
          </a:p>
          <a:p>
            <a:pPr marL="0" indent="0" eaLnBrk="1" hangingPunct="1">
              <a:buNone/>
              <a:defRPr/>
            </a:pPr>
            <a:r>
              <a:rPr lang="en-US" sz="1200" dirty="0">
                <a:solidFill>
                  <a:schemeClr val="bg1">
                    <a:lumMod val="75000"/>
                  </a:schemeClr>
                </a:solidFill>
              </a:rPr>
              <a:t>	--Geschlecht</a:t>
            </a:r>
            <a:endParaRPr lang="en-US" sz="2600" dirty="0">
              <a:solidFill>
                <a:schemeClr val="bg1">
                  <a:lumMod val="75000"/>
                </a:schemeClr>
              </a:solidFill>
              <a:latin typeface="Segoe Script" panose="020B0504020000000003" pitchFamily="34" charset="0"/>
            </a:endParaRP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Fragen und Antworten</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39</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solidFill>
                  <a:schemeClr val="bg1">
                    <a:lumMod val="75000"/>
                  </a:schemeClr>
                </a:solidFill>
              </a:rPr>
              <a:t>Wie sich ein Pterygium darstellt</a:t>
            </a:r>
            <a:r>
              <a:rPr lang="en-US" sz="1200" kern="0" dirty="0">
                <a:solidFill>
                  <a:schemeClr val="bg1">
                    <a:lumMod val="75000"/>
                  </a:schemeClr>
                </a:solidFill>
              </a:rPr>
              <a: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err="1">
                <a:solidFill>
                  <a:schemeClr val="bg1">
                    <a:lumMod val="75000"/>
                  </a:schemeClr>
                </a:solidFill>
              </a:rPr>
              <a:t>Lokalisation</a:t>
            </a:r>
            <a:r>
              <a:rPr lang="en-US" sz="1200" kern="0" dirty="0">
                <a:solidFill>
                  <a:schemeClr val="bg1">
                    <a:lumMod val="75000"/>
                  </a:schemeClr>
                </a:solidFill>
              </a:rPr>
              <a:t>: 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chemeClr val="bg1">
                  <a:lumMod val="75000"/>
                </a:schemeClr>
              </a:solidFill>
            </a:endParaRPr>
          </a:p>
          <a:p>
            <a:pPr marL="0" indent="0" eaLnBrk="1" hangingPunct="1">
              <a:buFont typeface="Wingdings" panose="05000000000000000000" pitchFamily="2" charset="2"/>
              <a:buNone/>
              <a:defRPr/>
            </a:pPr>
            <a:endParaRPr lang="en-US" sz="2600" kern="0" dirty="0">
              <a:solidFill>
                <a:schemeClr val="bg1">
                  <a:lumMod val="75000"/>
                </a:schemeClr>
              </a:solidFill>
            </a:endParaRPr>
          </a:p>
        </p:txBody>
      </p:sp>
      <p:sp>
        <p:nvSpPr>
          <p:cNvPr id="8" name="TextBox 7">
            <a:extLst>
              <a:ext uri="{FF2B5EF4-FFF2-40B4-BE49-F238E27FC236}">
                <a16:creationId xmlns:a16="http://schemas.microsoft.com/office/drawing/2014/main" id="{545F6F26-87A9-4933-B82F-6301E96F6F10}"/>
              </a:ext>
            </a:extLst>
          </p:cNvPr>
          <p:cNvSpPr txBox="1"/>
          <p:nvPr/>
        </p:nvSpPr>
        <p:spPr>
          <a:xfrm>
            <a:off x="636104" y="5638800"/>
            <a:ext cx="6957354" cy="394980"/>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Wie lautet die allgemeine Regel bezüglich </a:t>
            </a:r>
            <a:r>
              <a:rPr lang="en-US" sz="1200" i="1" dirty="0" err="1">
                <a:solidFill>
                  <a:srgbClr val="0000FF"/>
                </a:solidFill>
              </a:rPr>
              <a:t>geografischer</a:t>
            </a:r>
            <a:r>
              <a:rPr lang="en-US" sz="1200" i="1" dirty="0">
                <a:solidFill>
                  <a:srgbClr val="0000FF"/>
                </a:solidFill>
              </a:rPr>
              <a:t> </a:t>
            </a:r>
            <a:r>
              <a:rPr lang="en-US" sz="1200" i="1" dirty="0" err="1">
                <a:solidFill>
                  <a:srgbClr val="0000FF"/>
                </a:solidFill>
              </a:rPr>
              <a:t>Lokalisation</a:t>
            </a:r>
            <a:r>
              <a:rPr lang="en-US" sz="1200" i="1" dirty="0">
                <a:solidFill>
                  <a:srgbClr val="0000FF"/>
                </a:solidFill>
              </a:rPr>
              <a:t> und Pterygium-Risiko?</a:t>
            </a:r>
          </a:p>
          <a:p>
            <a:r>
              <a:rPr lang="en-US" sz="1200" dirty="0">
                <a:solidFill>
                  <a:srgbClr val="0000FF"/>
                </a:solidFill>
              </a:rPr>
              <a:t>Je näher man am Äquator lebt, desto größer ist das Risiko</a:t>
            </a:r>
          </a:p>
        </p:txBody>
      </p:sp>
      <p:sp>
        <p:nvSpPr>
          <p:cNvPr id="2" name="Rectangle 1">
            <a:extLst>
              <a:ext uri="{FF2B5EF4-FFF2-40B4-BE49-F238E27FC236}">
                <a16:creationId xmlns:a16="http://schemas.microsoft.com/office/drawing/2014/main" id="{2DC41D86-C5E3-4D8B-9233-07B7A2C2BFE7}"/>
              </a:ext>
            </a:extLst>
          </p:cNvPr>
          <p:cNvSpPr/>
          <p:nvPr/>
        </p:nvSpPr>
        <p:spPr>
          <a:xfrm>
            <a:off x="1828800" y="5836291"/>
            <a:ext cx="609600" cy="1974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Tree>
    <p:extLst>
      <p:ext uri="{BB962C8B-B14F-4D97-AF65-F5344CB8AC3E}">
        <p14:creationId xmlns:p14="http://schemas.microsoft.com/office/powerpoint/2010/main" val="4180297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Fragen und Antworten</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t>Wie sich ein </a:t>
            </a:r>
            <a:r>
              <a:rPr lang="de-DE" sz="1200" dirty="0" err="1"/>
              <a:t>Pingueculum</a:t>
            </a:r>
            <a:r>
              <a:rPr lang="de-DE" sz="1200" dirty="0"/>
              <a:t> darstellt</a:t>
            </a:r>
            <a:r>
              <a:rPr lang="en-US" sz="1200" dirty="0"/>
              <a:t>…</a:t>
            </a:r>
          </a:p>
          <a:p>
            <a:pPr marL="0" indent="0" eaLnBrk="1" hangingPunct="1">
              <a:buNone/>
              <a:defRPr/>
            </a:pPr>
            <a:r>
              <a:rPr lang="en-US" sz="1200" dirty="0"/>
              <a:t>	</a:t>
            </a:r>
            <a:r>
              <a:rPr lang="en-US" sz="1200" i="1" dirty="0"/>
              <a:t>Aussehen</a:t>
            </a:r>
            <a:r>
              <a:rPr lang="en-US" sz="1200" dirty="0"/>
              <a:t>: </a:t>
            </a:r>
            <a:r>
              <a:rPr lang="en-US" sz="1200" dirty="0">
                <a:solidFill>
                  <a:srgbClr val="0000FF"/>
                </a:solidFill>
              </a:rPr>
              <a:t>Gelb-weiße Masse</a:t>
            </a:r>
          </a:p>
          <a:p>
            <a:pPr marL="0" indent="0" eaLnBrk="1" hangingPunct="1">
              <a:buNone/>
              <a:defRPr/>
            </a:pPr>
            <a:r>
              <a:rPr lang="en-US" sz="1200" dirty="0"/>
              <a:t>	</a:t>
            </a:r>
            <a:r>
              <a:rPr lang="en-US" sz="1200" i="1" dirty="0"/>
              <a:t>Lokalisation</a:t>
            </a:r>
            <a:r>
              <a:rPr lang="en-US" sz="1200" dirty="0"/>
              <a:t>:</a:t>
            </a:r>
            <a:endParaRPr lang="en-US" sz="2600" dirty="0">
              <a:solidFill>
                <a:srgbClr val="0000FF"/>
              </a:solidFill>
            </a:endParaRPr>
          </a:p>
          <a:p>
            <a:pPr marL="0" indent="0" eaLnBrk="1" hangingPunct="1">
              <a:buNone/>
              <a:defRPr/>
            </a:pPr>
            <a:r>
              <a:rPr lang="en-US" sz="1200" dirty="0">
                <a:solidFill>
                  <a:schemeClr val="bg1">
                    <a:lumMod val="75000"/>
                  </a:schemeClr>
                </a:solidFill>
              </a:rPr>
              <a:t>	</a:t>
            </a:r>
            <a:r>
              <a:rPr lang="en-US" sz="1200" i="1" dirty="0" err="1">
                <a:solidFill>
                  <a:schemeClr val="bg1">
                    <a:lumMod val="75000"/>
                  </a:schemeClr>
                </a:solidFill>
              </a:rPr>
              <a:t>Lateralität</a:t>
            </a:r>
            <a:r>
              <a:rPr lang="en-US" sz="1200" dirty="0">
                <a:solidFill>
                  <a:schemeClr val="bg1">
                    <a:lumMod val="75000"/>
                  </a:schemeClr>
                </a:solidFill>
              </a:rPr>
              <a:t>:</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4</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Tree>
    <p:extLst>
      <p:ext uri="{BB962C8B-B14F-4D97-AF65-F5344CB8AC3E}">
        <p14:creationId xmlns:p14="http://schemas.microsoft.com/office/powerpoint/2010/main" val="2128101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ein Pterygium:</a:t>
            </a:r>
          </a:p>
          <a:p>
            <a:pPr marL="0" indent="0" eaLnBrk="1" hangingPunct="1">
              <a:buNone/>
              <a:defRPr/>
            </a:pPr>
            <a:r>
              <a:rPr lang="en-US" sz="1200" dirty="0">
                <a:solidFill>
                  <a:srgbClr val="0000FF"/>
                </a:solidFill>
              </a:rPr>
              <a:t>	</a:t>
            </a:r>
            <a:r>
              <a:rPr lang="en-US" sz="1200" dirty="0">
                <a:solidFill>
                  <a:schemeClr val="bg1">
                    <a:lumMod val="75000"/>
                  </a:schemeClr>
                </a:solidFill>
              </a:rPr>
              <a:t>--Alter</a:t>
            </a:r>
          </a:p>
          <a:p>
            <a:pPr marL="0" indent="0" eaLnBrk="1" hangingPunct="1">
              <a:buNone/>
              <a:defRPr/>
            </a:pPr>
            <a:r>
              <a:rPr lang="en-US" sz="1200" dirty="0">
                <a:solidFill>
                  <a:srgbClr val="0000FF"/>
                </a:solidFill>
              </a:rPr>
              <a:t>	</a:t>
            </a:r>
            <a:r>
              <a:rPr lang="en-US" sz="1200" dirty="0">
                <a:solidFill>
                  <a:schemeClr val="bg1">
                    <a:lumMod val="75000"/>
                  </a:schemeClr>
                </a:solidFill>
              </a:rPr>
              <a:t>--UV-Exposition</a:t>
            </a:r>
          </a:p>
          <a:p>
            <a:pPr marL="0" indent="0" eaLnBrk="1" hangingPunct="1">
              <a:buNone/>
              <a:defRPr/>
            </a:pPr>
            <a:r>
              <a:rPr lang="en-US" sz="1200" dirty="0">
                <a:solidFill>
                  <a:schemeClr val="bg1">
                    <a:lumMod val="75000"/>
                  </a:schemeClr>
                </a:solidFill>
              </a:rPr>
              <a:t>	</a:t>
            </a:r>
            <a:r>
              <a:rPr lang="en-US" sz="1200" b="1" dirty="0">
                <a:solidFill>
                  <a:srgbClr val="0000FF"/>
                </a:solidFill>
              </a:rPr>
              <a:t>--</a:t>
            </a:r>
            <a:r>
              <a:rPr lang="en-US" sz="1200" b="1" dirty="0" err="1">
                <a:solidFill>
                  <a:srgbClr val="0000FF"/>
                </a:solidFill>
              </a:rPr>
              <a:t>Geografische</a:t>
            </a:r>
            <a:r>
              <a:rPr lang="en-US" sz="1200" b="1" dirty="0">
                <a:solidFill>
                  <a:srgbClr val="0000FF"/>
                </a:solidFill>
              </a:rPr>
              <a:t> </a:t>
            </a:r>
            <a:r>
              <a:rPr lang="en-US" sz="1200" b="1" dirty="0" err="1">
                <a:solidFill>
                  <a:srgbClr val="0000FF"/>
                </a:solidFill>
              </a:rPr>
              <a:t>Lokalisation</a:t>
            </a:r>
            <a:endParaRPr lang="en-US" sz="1200" b="1" dirty="0">
              <a:solidFill>
                <a:srgbClr val="0000FF"/>
              </a:solidFill>
            </a:endParaRPr>
          </a:p>
          <a:p>
            <a:pPr marL="0" indent="0" eaLnBrk="1" hangingPunct="1">
              <a:buNone/>
              <a:defRPr/>
            </a:pPr>
            <a:r>
              <a:rPr lang="en-US" sz="1200" dirty="0">
                <a:solidFill>
                  <a:schemeClr val="bg1">
                    <a:lumMod val="75000"/>
                  </a:schemeClr>
                </a:solidFill>
              </a:rPr>
              <a:t>	--Geschlecht</a:t>
            </a:r>
            <a:endParaRPr lang="en-US" sz="2600" dirty="0">
              <a:solidFill>
                <a:schemeClr val="bg1">
                  <a:lumMod val="75000"/>
                </a:schemeClr>
              </a:solidFill>
              <a:latin typeface="Segoe Script" panose="020B0504020000000003" pitchFamily="34" charset="0"/>
            </a:endParaRP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40</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solidFill>
                  <a:schemeClr val="bg1">
                    <a:lumMod val="75000"/>
                  </a:schemeClr>
                </a:solidFill>
              </a:rPr>
              <a:t>Wie sich ein Pterygium darstellt</a:t>
            </a:r>
            <a:r>
              <a:rPr lang="en-US" sz="1200" kern="0" dirty="0">
                <a:solidFill>
                  <a:schemeClr val="bg1">
                    <a:lumMod val="75000"/>
                  </a:schemeClr>
                </a:solidFill>
              </a:rPr>
              <a: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Lokalisation</a:t>
            </a:r>
            <a:r>
              <a:rPr lang="en-US" sz="1200" kern="0" dirty="0">
                <a:solidFill>
                  <a:schemeClr val="bg1">
                    <a:lumMod val="75000"/>
                  </a:schemeClr>
                </a:solidFill>
              </a:rPr>
              <a:t>: 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chemeClr val="bg1">
                  <a:lumMod val="75000"/>
                </a:schemeClr>
              </a:solidFill>
            </a:endParaRPr>
          </a:p>
          <a:p>
            <a:pPr marL="0" indent="0" eaLnBrk="1" hangingPunct="1">
              <a:buFont typeface="Wingdings" panose="05000000000000000000" pitchFamily="2" charset="2"/>
              <a:buNone/>
              <a:defRPr/>
            </a:pPr>
            <a:endParaRPr lang="en-US" sz="2600" kern="0" dirty="0">
              <a:solidFill>
                <a:schemeClr val="bg1">
                  <a:lumMod val="75000"/>
                </a:schemeClr>
              </a:solidFill>
            </a:endParaRPr>
          </a:p>
        </p:txBody>
      </p:sp>
      <p:sp>
        <p:nvSpPr>
          <p:cNvPr id="8" name="TextBox 7">
            <a:extLst>
              <a:ext uri="{FF2B5EF4-FFF2-40B4-BE49-F238E27FC236}">
                <a16:creationId xmlns:a16="http://schemas.microsoft.com/office/drawing/2014/main" id="{545F6F26-87A9-4933-B82F-6301E96F6F10}"/>
              </a:ext>
            </a:extLst>
          </p:cNvPr>
          <p:cNvSpPr txBox="1"/>
          <p:nvPr/>
        </p:nvSpPr>
        <p:spPr>
          <a:xfrm>
            <a:off x="636104" y="5638800"/>
            <a:ext cx="6957354" cy="394980"/>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Wie lautet die allgemeine Regel bezüglich </a:t>
            </a:r>
            <a:r>
              <a:rPr lang="en-US" sz="1200" i="1" dirty="0" err="1">
                <a:solidFill>
                  <a:srgbClr val="0000FF"/>
                </a:solidFill>
              </a:rPr>
              <a:t>geografischer</a:t>
            </a:r>
            <a:r>
              <a:rPr lang="en-US" sz="1200" i="1" dirty="0">
                <a:solidFill>
                  <a:srgbClr val="0000FF"/>
                </a:solidFill>
              </a:rPr>
              <a:t> </a:t>
            </a:r>
            <a:r>
              <a:rPr lang="en-US" sz="1200" i="1" dirty="0" err="1">
                <a:solidFill>
                  <a:srgbClr val="0000FF"/>
                </a:solidFill>
              </a:rPr>
              <a:t>Lokalisation</a:t>
            </a:r>
            <a:r>
              <a:rPr lang="en-US" sz="1200" i="1" dirty="0">
                <a:solidFill>
                  <a:srgbClr val="0000FF"/>
                </a:solidFill>
              </a:rPr>
              <a:t> und Pterygium-Risiko?</a:t>
            </a:r>
          </a:p>
          <a:p>
            <a:r>
              <a:rPr lang="en-US" sz="1200" dirty="0">
                <a:solidFill>
                  <a:srgbClr val="0000FF"/>
                </a:solidFill>
              </a:rPr>
              <a:t>Je näher man am Äquator lebt, desto größer ist das Risiko</a:t>
            </a:r>
          </a:p>
        </p:txBody>
      </p:sp>
    </p:spTree>
    <p:extLst>
      <p:ext uri="{BB962C8B-B14F-4D97-AF65-F5344CB8AC3E}">
        <p14:creationId xmlns:p14="http://schemas.microsoft.com/office/powerpoint/2010/main" val="39981003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ein Pterygium:</a:t>
            </a:r>
          </a:p>
          <a:p>
            <a:pPr marL="0" indent="0" eaLnBrk="1" hangingPunct="1">
              <a:buNone/>
              <a:defRPr/>
            </a:pPr>
            <a:r>
              <a:rPr lang="en-US" sz="1200" dirty="0">
                <a:solidFill>
                  <a:srgbClr val="0000FF"/>
                </a:solidFill>
              </a:rPr>
              <a:t>	</a:t>
            </a:r>
            <a:r>
              <a:rPr lang="en-US" sz="1200" dirty="0">
                <a:solidFill>
                  <a:schemeClr val="bg1">
                    <a:lumMod val="75000"/>
                  </a:schemeClr>
                </a:solidFill>
              </a:rPr>
              <a:t>--Alter</a:t>
            </a:r>
          </a:p>
          <a:p>
            <a:pPr marL="0" indent="0" eaLnBrk="1" hangingPunct="1">
              <a:buNone/>
              <a:defRPr/>
            </a:pPr>
            <a:r>
              <a:rPr lang="en-US" sz="1200" dirty="0">
                <a:solidFill>
                  <a:srgbClr val="0000FF"/>
                </a:solidFill>
              </a:rPr>
              <a:t>	</a:t>
            </a:r>
            <a:r>
              <a:rPr lang="en-US" sz="1200" dirty="0">
                <a:solidFill>
                  <a:schemeClr val="bg1">
                    <a:lumMod val="75000"/>
                  </a:schemeClr>
                </a:solidFill>
              </a:rPr>
              <a:t>--UV-Exposition</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Geografische</a:t>
            </a:r>
            <a:r>
              <a:rPr lang="en-US" sz="1200" dirty="0">
                <a:solidFill>
                  <a:schemeClr val="bg1">
                    <a:lumMod val="75000"/>
                  </a:schemeClr>
                </a:solidFill>
              </a:rPr>
              <a:t> </a:t>
            </a:r>
            <a:r>
              <a:rPr lang="en-US" sz="1200" dirty="0" err="1">
                <a:solidFill>
                  <a:schemeClr val="bg1">
                    <a:lumMod val="75000"/>
                  </a:schemeClr>
                </a:solidFill>
              </a:rPr>
              <a:t>Lokalisation</a:t>
            </a:r>
            <a:endParaRPr lang="en-US" sz="1200" dirty="0">
              <a:solidFill>
                <a:schemeClr val="bg1">
                  <a:lumMod val="75000"/>
                </a:schemeClr>
              </a:solidFill>
            </a:endParaRPr>
          </a:p>
          <a:p>
            <a:pPr marL="0" indent="0" eaLnBrk="1" hangingPunct="1">
              <a:buNone/>
              <a:defRPr/>
            </a:pPr>
            <a:r>
              <a:rPr lang="en-US" sz="1200" dirty="0">
                <a:solidFill>
                  <a:schemeClr val="bg1">
                    <a:lumMod val="75000"/>
                  </a:schemeClr>
                </a:solidFill>
              </a:rPr>
              <a:t>	</a:t>
            </a:r>
            <a:r>
              <a:rPr lang="en-US" sz="1200" b="1" dirty="0">
                <a:solidFill>
                  <a:srgbClr val="0000FF"/>
                </a:solidFill>
              </a:rPr>
              <a:t>--Geschlecht</a:t>
            </a:r>
            <a:endParaRPr lang="en-US" sz="2600" b="1" dirty="0">
              <a:solidFill>
                <a:srgbClr val="0000FF"/>
              </a:solidFill>
              <a:latin typeface="Segoe Script" panose="020B0504020000000003" pitchFamily="34" charset="0"/>
            </a:endParaRP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Q</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41</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solidFill>
                  <a:schemeClr val="bg1">
                    <a:lumMod val="75000"/>
                  </a:schemeClr>
                </a:solidFill>
              </a:rPr>
              <a:t>Wie sich ein Pterygium darstellt</a:t>
            </a:r>
            <a:r>
              <a:rPr lang="en-US" sz="1200" kern="0" dirty="0">
                <a:solidFill>
                  <a:schemeClr val="bg1">
                    <a:lumMod val="75000"/>
                  </a:schemeClr>
                </a:solidFill>
              </a:rPr>
              <a: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err="1">
                <a:solidFill>
                  <a:schemeClr val="bg1">
                    <a:lumMod val="75000"/>
                  </a:schemeClr>
                </a:solidFill>
              </a:rPr>
              <a:t>Lokalisation</a:t>
            </a:r>
            <a:r>
              <a:rPr lang="en-US" sz="1200" kern="0" dirty="0">
                <a:solidFill>
                  <a:schemeClr val="bg1">
                    <a:lumMod val="75000"/>
                  </a:schemeClr>
                </a:solidFill>
              </a:rPr>
              <a:t>: 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chemeClr val="bg1">
                  <a:lumMod val="75000"/>
                </a:schemeClr>
              </a:solidFill>
            </a:endParaRPr>
          </a:p>
          <a:p>
            <a:pPr marL="0" indent="0" eaLnBrk="1" hangingPunct="1">
              <a:buFont typeface="Wingdings" panose="05000000000000000000" pitchFamily="2" charset="2"/>
              <a:buNone/>
              <a:defRPr/>
            </a:pPr>
            <a:endParaRPr lang="en-US" sz="2600" kern="0" dirty="0">
              <a:solidFill>
                <a:schemeClr val="bg1">
                  <a:lumMod val="75000"/>
                </a:schemeClr>
              </a:solidFill>
            </a:endParaRPr>
          </a:p>
        </p:txBody>
      </p:sp>
      <p:sp>
        <p:nvSpPr>
          <p:cNvPr id="8" name="TextBox 7">
            <a:extLst>
              <a:ext uri="{FF2B5EF4-FFF2-40B4-BE49-F238E27FC236}">
                <a16:creationId xmlns:a16="http://schemas.microsoft.com/office/drawing/2014/main" id="{545F6F26-87A9-4933-B82F-6301E96F6F10}"/>
              </a:ext>
            </a:extLst>
          </p:cNvPr>
          <p:cNvSpPr txBox="1"/>
          <p:nvPr/>
        </p:nvSpPr>
        <p:spPr>
          <a:xfrm>
            <a:off x="3030551" y="5486400"/>
            <a:ext cx="3082895" cy="584775"/>
          </a:xfrm>
          <a:prstGeom prst="rect">
            <a:avLst/>
          </a:prstGeom>
          <a:solidFill>
            <a:srgbClr val="00FF99"/>
          </a:solidFill>
        </p:spPr>
        <p:txBody>
          <a:bodyPr wrap="square" lIns="25400" tIns="12700" rIns="25400" bIns="12700" rtlCol="0">
            <a:spAutoFit/>
          </a:bodyPr>
          <a:lstStyle/>
          <a:p>
            <a:r>
              <a:rPr lang="en-US" sz="1200" i="1" dirty="0">
                <a:solidFill>
                  <a:srgbClr val="0000FF"/>
                </a:solidFill>
              </a:rPr>
              <a:t>Welches Geschlecht ist stärker gefährdet?</a:t>
            </a:r>
          </a:p>
          <a:p>
            <a:r>
              <a:rPr lang="en-US" sz="1200" dirty="0">
                <a:solidFill>
                  <a:srgbClr val="00FF99"/>
                </a:solidFill>
              </a:rPr>
              <a:t>Männer</a:t>
            </a:r>
          </a:p>
        </p:txBody>
      </p:sp>
    </p:spTree>
    <p:extLst>
      <p:ext uri="{BB962C8B-B14F-4D97-AF65-F5344CB8AC3E}">
        <p14:creationId xmlns:p14="http://schemas.microsoft.com/office/powerpoint/2010/main" val="12874269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t>Risikofaktoren für ein Pterygium:</a:t>
            </a:r>
          </a:p>
          <a:p>
            <a:pPr marL="0" indent="0" eaLnBrk="1" hangingPunct="1">
              <a:buNone/>
              <a:defRPr/>
            </a:pPr>
            <a:r>
              <a:rPr lang="en-US" sz="1200" dirty="0">
                <a:solidFill>
                  <a:srgbClr val="0000FF"/>
                </a:solidFill>
              </a:rPr>
              <a:t>	</a:t>
            </a:r>
            <a:r>
              <a:rPr lang="en-US" sz="1200" dirty="0">
                <a:solidFill>
                  <a:schemeClr val="bg1">
                    <a:lumMod val="75000"/>
                  </a:schemeClr>
                </a:solidFill>
              </a:rPr>
              <a:t>--Alter</a:t>
            </a:r>
          </a:p>
          <a:p>
            <a:pPr marL="0" indent="0" eaLnBrk="1" hangingPunct="1">
              <a:buNone/>
              <a:defRPr/>
            </a:pPr>
            <a:r>
              <a:rPr lang="en-US" sz="1200" dirty="0">
                <a:solidFill>
                  <a:srgbClr val="0000FF"/>
                </a:solidFill>
              </a:rPr>
              <a:t>	</a:t>
            </a:r>
            <a:r>
              <a:rPr lang="en-US" sz="1200" dirty="0">
                <a:solidFill>
                  <a:schemeClr val="bg1">
                    <a:lumMod val="75000"/>
                  </a:schemeClr>
                </a:solidFill>
              </a:rPr>
              <a:t>--UV-Exposition</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Geografische</a:t>
            </a:r>
            <a:r>
              <a:rPr lang="en-US" sz="1200" dirty="0">
                <a:solidFill>
                  <a:schemeClr val="bg1">
                    <a:lumMod val="75000"/>
                  </a:schemeClr>
                </a:solidFill>
              </a:rPr>
              <a:t> </a:t>
            </a:r>
            <a:r>
              <a:rPr lang="en-US" sz="1200" dirty="0" err="1">
                <a:solidFill>
                  <a:schemeClr val="bg1">
                    <a:lumMod val="75000"/>
                  </a:schemeClr>
                </a:solidFill>
              </a:rPr>
              <a:t>Lokalisation</a:t>
            </a:r>
            <a:endParaRPr lang="en-US" sz="1200" dirty="0">
              <a:solidFill>
                <a:schemeClr val="bg1">
                  <a:lumMod val="75000"/>
                </a:schemeClr>
              </a:solidFill>
            </a:endParaRPr>
          </a:p>
          <a:p>
            <a:pPr marL="0" indent="0" eaLnBrk="1" hangingPunct="1">
              <a:buNone/>
              <a:defRPr/>
            </a:pPr>
            <a:r>
              <a:rPr lang="en-US" sz="1200" dirty="0">
                <a:solidFill>
                  <a:schemeClr val="bg1">
                    <a:lumMod val="75000"/>
                  </a:schemeClr>
                </a:solidFill>
              </a:rPr>
              <a:t>	</a:t>
            </a:r>
            <a:r>
              <a:rPr lang="en-US" sz="1200" b="1" dirty="0">
                <a:solidFill>
                  <a:srgbClr val="0000FF"/>
                </a:solidFill>
              </a:rPr>
              <a:t>--Geschlecht</a:t>
            </a:r>
            <a:endParaRPr lang="en-US" sz="2600" b="1" dirty="0">
              <a:solidFill>
                <a:srgbClr val="0000FF"/>
              </a:solidFill>
              <a:latin typeface="Segoe Script" panose="020B0504020000000003" pitchFamily="34" charset="0"/>
            </a:endParaRP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42</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de-DE" sz="1200" kern="0" dirty="0">
                <a:solidFill>
                  <a:schemeClr val="bg1">
                    <a:lumMod val="75000"/>
                  </a:schemeClr>
                </a:solidFill>
              </a:rPr>
              <a:t>Wie sich ein Pterygium darstellt</a:t>
            </a:r>
            <a:r>
              <a:rPr lang="en-US" sz="1200" kern="0" dirty="0">
                <a:solidFill>
                  <a:schemeClr val="bg1">
                    <a:lumMod val="75000"/>
                  </a:schemeClr>
                </a:solidFill>
              </a:rPr>
              <a: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err="1">
                <a:solidFill>
                  <a:schemeClr val="bg1">
                    <a:lumMod val="75000"/>
                  </a:schemeClr>
                </a:solidFill>
              </a:rPr>
              <a:t>Lokalisation</a:t>
            </a:r>
            <a:r>
              <a:rPr lang="en-US" sz="1200" kern="0" dirty="0">
                <a:solidFill>
                  <a:schemeClr val="bg1">
                    <a:lumMod val="75000"/>
                  </a:schemeClr>
                </a:solidFill>
              </a:rPr>
              <a:t>: 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chemeClr val="bg1">
                  <a:lumMod val="75000"/>
                </a:schemeClr>
              </a:solidFill>
            </a:endParaRPr>
          </a:p>
          <a:p>
            <a:pPr marL="0" indent="0" eaLnBrk="1" hangingPunct="1">
              <a:buFont typeface="Wingdings" panose="05000000000000000000" pitchFamily="2" charset="2"/>
              <a:buNone/>
              <a:defRPr/>
            </a:pPr>
            <a:endParaRPr lang="en-US" sz="2600" kern="0" dirty="0">
              <a:solidFill>
                <a:schemeClr val="bg1">
                  <a:lumMod val="75000"/>
                </a:schemeClr>
              </a:solidFill>
            </a:endParaRPr>
          </a:p>
        </p:txBody>
      </p:sp>
      <p:sp>
        <p:nvSpPr>
          <p:cNvPr id="8" name="TextBox 7">
            <a:extLst>
              <a:ext uri="{FF2B5EF4-FFF2-40B4-BE49-F238E27FC236}">
                <a16:creationId xmlns:a16="http://schemas.microsoft.com/office/drawing/2014/main" id="{545F6F26-87A9-4933-B82F-6301E96F6F10}"/>
              </a:ext>
            </a:extLst>
          </p:cNvPr>
          <p:cNvSpPr txBox="1"/>
          <p:nvPr/>
        </p:nvSpPr>
        <p:spPr>
          <a:xfrm>
            <a:off x="3030551" y="5486400"/>
            <a:ext cx="3082895" cy="584775"/>
          </a:xfrm>
          <a:prstGeom prst="rect">
            <a:avLst/>
          </a:prstGeom>
          <a:solidFill>
            <a:srgbClr val="00FF99"/>
          </a:solidFill>
        </p:spPr>
        <p:txBody>
          <a:bodyPr wrap="square" lIns="25400" tIns="12700" rIns="25400" bIns="12700" rtlCol="0">
            <a:spAutoFit/>
          </a:bodyPr>
          <a:lstStyle/>
          <a:p>
            <a:r>
              <a:rPr lang="en-US" sz="1200" i="1" dirty="0">
                <a:solidFill>
                  <a:srgbClr val="0000FF"/>
                </a:solidFill>
              </a:rPr>
              <a:t>Welches Geschlecht ist stärker gefährdet?</a:t>
            </a:r>
          </a:p>
          <a:p>
            <a:r>
              <a:rPr lang="en-US" sz="1200" dirty="0">
                <a:solidFill>
                  <a:srgbClr val="0000FF"/>
                </a:solidFill>
              </a:rPr>
              <a:t>Männer</a:t>
            </a:r>
          </a:p>
        </p:txBody>
      </p:sp>
    </p:spTree>
    <p:extLst>
      <p:ext uri="{BB962C8B-B14F-4D97-AF65-F5344CB8AC3E}">
        <p14:creationId xmlns:p14="http://schemas.microsoft.com/office/powerpoint/2010/main" val="33279113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solidFill>
                  <a:schemeClr val="bg1">
                    <a:lumMod val="75000"/>
                  </a:schemeClr>
                </a:solidFill>
              </a:rPr>
              <a:t>Risikofaktoren für ein Pterygium:</a:t>
            </a:r>
          </a:p>
          <a:p>
            <a:pPr marL="0" indent="0" eaLnBrk="1" hangingPunct="1">
              <a:buNone/>
              <a:defRPr/>
            </a:pPr>
            <a:r>
              <a:rPr lang="en-US" sz="1200" dirty="0">
                <a:solidFill>
                  <a:schemeClr val="bg1">
                    <a:lumMod val="75000"/>
                  </a:schemeClr>
                </a:solidFill>
              </a:rPr>
              <a:t>	--Alter</a:t>
            </a:r>
          </a:p>
          <a:p>
            <a:pPr marL="0" indent="0" eaLnBrk="1" hangingPunct="1">
              <a:buNone/>
              <a:defRPr/>
            </a:pPr>
            <a:r>
              <a:rPr lang="en-US" sz="1200" dirty="0">
                <a:solidFill>
                  <a:schemeClr val="bg1">
                    <a:lumMod val="75000"/>
                  </a:schemeClr>
                </a:solidFill>
              </a:rPr>
              <a:t>	--UV-Exposition</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Geografische</a:t>
            </a:r>
            <a:r>
              <a:rPr lang="en-US" sz="1200" dirty="0">
                <a:solidFill>
                  <a:schemeClr val="bg1">
                    <a:lumMod val="75000"/>
                  </a:schemeClr>
                </a:solidFill>
              </a:rPr>
              <a:t> </a:t>
            </a:r>
            <a:r>
              <a:rPr lang="en-US" sz="1200" dirty="0" err="1">
                <a:solidFill>
                  <a:schemeClr val="bg1">
                    <a:lumMod val="75000"/>
                  </a:schemeClr>
                </a:solidFill>
              </a:rPr>
              <a:t>Lokalisation</a:t>
            </a:r>
            <a:endParaRPr lang="en-US" sz="1200" dirty="0">
              <a:solidFill>
                <a:schemeClr val="bg1">
                  <a:lumMod val="75000"/>
                </a:schemeClr>
              </a:solidFill>
            </a:endParaRPr>
          </a:p>
          <a:p>
            <a:pPr marL="0" indent="0" eaLnBrk="1" hangingPunct="1">
              <a:buNone/>
              <a:defRPr/>
            </a:pPr>
            <a:r>
              <a:rPr lang="en-US" sz="1200" dirty="0">
                <a:solidFill>
                  <a:schemeClr val="bg1">
                    <a:lumMod val="75000"/>
                  </a:schemeClr>
                </a:solidFill>
              </a:rPr>
              <a:t>	--Geschlecht</a:t>
            </a:r>
          </a:p>
          <a:p>
            <a:pPr marL="0" indent="0" eaLnBrk="1" hangingPunct="1">
              <a:buNone/>
              <a:defRPr/>
            </a:pPr>
            <a:r>
              <a:rPr lang="en-US" sz="1200" b="1" dirty="0">
                <a:solidFill>
                  <a:srgbClr val="0000FF"/>
                </a:solidFill>
                <a:latin typeface="Segoe Script" panose="020B0504020000000003" pitchFamily="34" charset="0"/>
              </a:rPr>
              <a:t>	</a:t>
            </a:r>
            <a:r>
              <a:rPr lang="en-US" sz="1200" dirty="0">
                <a:solidFill>
                  <a:srgbClr val="0000FF"/>
                </a:solidFill>
                <a:latin typeface="Segoe Script" panose="020B0504020000000003" pitchFamily="34" charset="0"/>
              </a:rPr>
              <a:t>--Schäden durch Staub/Wind?</a:t>
            </a: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Q</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43</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en-US" sz="1200" kern="0" dirty="0">
                <a:solidFill>
                  <a:schemeClr val="bg1">
                    <a:lumMod val="75000"/>
                  </a:schemeClr>
                </a:solidFill>
              </a:rPr>
              <a:t>Wie sich ein </a:t>
            </a:r>
            <a:r>
              <a:rPr lang="en-US" sz="1200" dirty="0">
                <a:solidFill>
                  <a:schemeClr val="bg1">
                    <a:lumMod val="75000"/>
                  </a:schemeClr>
                </a:solidFill>
              </a:rPr>
              <a:t>Pterygium </a:t>
            </a:r>
            <a:r>
              <a:rPr lang="en-US" sz="1200" kern="0" dirty="0">
                <a:solidFill>
                  <a:schemeClr val="bg1">
                    <a:lumMod val="75000"/>
                  </a:schemeClr>
                </a:solidFill>
              </a:rPr>
              <a:t>darstellt…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err="1">
                <a:solidFill>
                  <a:schemeClr val="bg1">
                    <a:lumMod val="75000"/>
                  </a:schemeClr>
                </a:solidFill>
              </a:rPr>
              <a:t>Lokalisation</a:t>
            </a:r>
            <a:r>
              <a:rPr lang="en-US" sz="1200" kern="0" dirty="0">
                <a:solidFill>
                  <a:schemeClr val="bg1">
                    <a:lumMod val="75000"/>
                  </a:schemeClr>
                </a:solidFill>
              </a:rPr>
              <a:t>: 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
        <p:nvSpPr>
          <p:cNvPr id="2" name="TextBox 1">
            <a:extLst>
              <a:ext uri="{FF2B5EF4-FFF2-40B4-BE49-F238E27FC236}">
                <a16:creationId xmlns:a16="http://schemas.microsoft.com/office/drawing/2014/main" id="{BAC9EFE5-54C1-4715-9D27-0C2520CDBD7B}"/>
              </a:ext>
            </a:extLst>
          </p:cNvPr>
          <p:cNvSpPr txBox="1"/>
          <p:nvPr/>
        </p:nvSpPr>
        <p:spPr>
          <a:xfrm>
            <a:off x="5410200" y="5334000"/>
            <a:ext cx="3628031" cy="1323439"/>
          </a:xfrm>
          <a:prstGeom prst="rect">
            <a:avLst/>
          </a:prstGeom>
          <a:solidFill>
            <a:srgbClr val="FFFF00"/>
          </a:solidFill>
        </p:spPr>
        <p:txBody>
          <a:bodyPr wrap="square" lIns="25400" tIns="12700" rIns="25400" bIns="12700" rtlCol="0">
            <a:spAutoFit/>
          </a:bodyPr>
          <a:lstStyle/>
          <a:p>
            <a:r>
              <a:rPr lang="en-US" sz="1200" i="1" dirty="0">
                <a:solidFill>
                  <a:srgbClr val="0000FF"/>
                </a:solidFill>
              </a:rPr>
              <a:t>Wie sieht es mit Staub- und Windexposition aus – sind diese Faktoren ebenso wie bei Pinguecula ein Risiko für Pterygium?</a:t>
            </a:r>
            <a:endParaRPr lang="en-US" sz="1600" i="1" dirty="0">
              <a:solidFill>
                <a:srgbClr val="FFFF00"/>
              </a:solidFill>
            </a:endParaRPr>
          </a:p>
          <a:p>
            <a:r>
              <a:rPr lang="en-US" sz="1200" dirty="0">
                <a:solidFill>
                  <a:srgbClr val="FFFF00"/>
                </a:solidFill>
              </a:rPr>
              <a:t>Laut dem BCSC-Buch </a:t>
            </a:r>
            <a:r>
              <a:rPr lang="en-US" sz="1200" i="1" dirty="0">
                <a:solidFill>
                  <a:srgbClr val="FFFF00"/>
                </a:solidFill>
              </a:rPr>
              <a:t>zur Hornhaut </a:t>
            </a:r>
            <a:r>
              <a:rPr lang="en-US" sz="1200" dirty="0">
                <a:solidFill>
                  <a:srgbClr val="FFFF00"/>
                </a:solidFill>
              </a:rPr>
              <a:t>„können sie ebenfalls Faktoren sein“</a:t>
            </a:r>
          </a:p>
        </p:txBody>
      </p:sp>
    </p:spTree>
    <p:extLst>
      <p:ext uri="{BB962C8B-B14F-4D97-AF65-F5344CB8AC3E}">
        <p14:creationId xmlns:p14="http://schemas.microsoft.com/office/powerpoint/2010/main" val="13675707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solidFill>
              </a:rPr>
              <a:t>Wie sich ein </a:t>
            </a:r>
            <a:r>
              <a:rPr lang="de-DE" sz="1200" dirty="0" err="1">
                <a:solidFill>
                  <a:schemeClr val="bg1"/>
                </a:solidFill>
              </a:rPr>
              <a:t>Pingueculum</a:t>
            </a:r>
            <a:r>
              <a:rPr lang="de-DE" sz="1200" dirty="0">
                <a:solidFill>
                  <a:schemeClr val="bg1"/>
                </a:solidFill>
              </a:rPr>
              <a:t> darstellt</a:t>
            </a:r>
            <a:r>
              <a:rPr lang="en-US" sz="1200" dirty="0">
                <a:solidFill>
                  <a:schemeClr val="bg1"/>
                </a:solidFill>
              </a:rPr>
              <a:t>…</a:t>
            </a:r>
          </a:p>
          <a:p>
            <a:pPr marL="0" indent="0" eaLnBrk="1" hangingPunct="1">
              <a:buNone/>
              <a:defRPr/>
            </a:pPr>
            <a:r>
              <a:rPr lang="en-US" sz="1200" dirty="0">
                <a:solidFill>
                  <a:schemeClr val="bg1"/>
                </a:solidFill>
              </a:rPr>
              <a:t>	</a:t>
            </a:r>
            <a:r>
              <a:rPr lang="en-US" sz="1200" i="1" dirty="0">
                <a:solidFill>
                  <a:schemeClr val="bg1"/>
                </a:solidFill>
              </a:rPr>
              <a:t>Aussehen</a:t>
            </a:r>
            <a:r>
              <a:rPr lang="en-US" sz="1200" dirty="0">
                <a:solidFill>
                  <a:schemeClr val="bg1"/>
                </a:solidFill>
              </a:rPr>
              <a:t>: Gelb-weiße Masse</a:t>
            </a:r>
          </a:p>
          <a:p>
            <a:pPr marL="0" indent="0" eaLnBrk="1" hangingPunct="1">
              <a:buNone/>
              <a:defRPr/>
            </a:pPr>
            <a:r>
              <a:rPr lang="en-US" sz="1200" dirty="0">
                <a:solidFill>
                  <a:schemeClr val="bg1"/>
                </a:solidFill>
              </a:rPr>
              <a:t>	</a:t>
            </a:r>
            <a:r>
              <a:rPr lang="en-US" sz="1200" i="1" dirty="0" err="1">
                <a:solidFill>
                  <a:schemeClr val="bg1"/>
                </a:solidFill>
              </a:rPr>
              <a:t>Lokalisation</a:t>
            </a:r>
            <a:r>
              <a:rPr lang="en-US" sz="1200" dirty="0">
                <a:solidFill>
                  <a:schemeClr val="bg1"/>
                </a:solidFill>
              </a:rPr>
              <a:t>: IPFZ-</a:t>
            </a:r>
            <a:r>
              <a:rPr lang="en-US" sz="1200" dirty="0" err="1">
                <a:solidFill>
                  <a:schemeClr val="bg1"/>
                </a:solidFill>
              </a:rPr>
              <a:t>Bereich</a:t>
            </a:r>
            <a:r>
              <a:rPr lang="en-US" sz="1200" dirty="0">
                <a:solidFill>
                  <a:schemeClr val="bg1"/>
                </a:solidFill>
              </a:rPr>
              <a:t> nahe dem Limbus</a:t>
            </a:r>
          </a:p>
          <a:p>
            <a:pPr marL="0" indent="0" eaLnBrk="1" hangingPunct="1">
              <a:buNone/>
              <a:defRPr/>
            </a:pPr>
            <a:r>
              <a:rPr lang="en-US" sz="1200" dirty="0">
                <a:solidFill>
                  <a:schemeClr val="bg1"/>
                </a:solidFill>
              </a:rPr>
              <a:t>	</a:t>
            </a:r>
            <a:r>
              <a:rPr lang="en-US" sz="1200" i="1" dirty="0">
                <a:solidFill>
                  <a:schemeClr val="bg1"/>
                </a:solidFill>
              </a:rPr>
              <a:t>Lateralität</a:t>
            </a:r>
            <a:r>
              <a:rPr lang="en-US" sz="1200" dirty="0">
                <a:solidFill>
                  <a:schemeClr val="bg1"/>
                </a:solidFill>
              </a:rPr>
              <a:t>: beidseitig	</a:t>
            </a:r>
          </a:p>
          <a:p>
            <a:pPr marL="0" indent="0" eaLnBrk="1" hangingPunct="1">
              <a:buNone/>
              <a:defRPr/>
            </a:pPr>
            <a:r>
              <a:rPr lang="en-US" sz="1200" dirty="0">
                <a:solidFill>
                  <a:schemeClr val="bg1">
                    <a:lumMod val="75000"/>
                  </a:schemeClr>
                </a:solidFill>
              </a:rPr>
              <a:t>Risikofaktoren für ein Pterygium:</a:t>
            </a:r>
          </a:p>
          <a:p>
            <a:pPr marL="0" indent="0" eaLnBrk="1" hangingPunct="1">
              <a:buNone/>
              <a:defRPr/>
            </a:pPr>
            <a:r>
              <a:rPr lang="en-US" sz="1200" dirty="0">
                <a:solidFill>
                  <a:schemeClr val="bg1">
                    <a:lumMod val="75000"/>
                  </a:schemeClr>
                </a:solidFill>
              </a:rPr>
              <a:t>	--Alter</a:t>
            </a:r>
          </a:p>
          <a:p>
            <a:pPr marL="0" indent="0" eaLnBrk="1" hangingPunct="1">
              <a:buNone/>
              <a:defRPr/>
            </a:pPr>
            <a:r>
              <a:rPr lang="en-US" sz="1200" dirty="0">
                <a:solidFill>
                  <a:schemeClr val="bg1">
                    <a:lumMod val="75000"/>
                  </a:schemeClr>
                </a:solidFill>
              </a:rPr>
              <a:t>	--UV-Exposition</a:t>
            </a:r>
          </a:p>
          <a:p>
            <a:pPr marL="0" indent="0" eaLnBrk="1" hangingPunct="1">
              <a:buNone/>
              <a:defRPr/>
            </a:pPr>
            <a:r>
              <a:rPr lang="en-US" sz="1200" dirty="0">
                <a:solidFill>
                  <a:schemeClr val="bg1">
                    <a:lumMod val="75000"/>
                  </a:schemeClr>
                </a:solidFill>
              </a:rPr>
              <a:t>	--</a:t>
            </a:r>
            <a:r>
              <a:rPr lang="en-US" sz="1200" dirty="0" err="1">
                <a:solidFill>
                  <a:schemeClr val="bg1">
                    <a:lumMod val="75000"/>
                  </a:schemeClr>
                </a:solidFill>
              </a:rPr>
              <a:t>Geografische</a:t>
            </a:r>
            <a:r>
              <a:rPr lang="en-US" sz="1200" dirty="0">
                <a:solidFill>
                  <a:schemeClr val="bg1">
                    <a:lumMod val="75000"/>
                  </a:schemeClr>
                </a:solidFill>
              </a:rPr>
              <a:t> </a:t>
            </a:r>
            <a:r>
              <a:rPr lang="en-US" sz="1200" dirty="0" err="1">
                <a:solidFill>
                  <a:schemeClr val="bg1">
                    <a:lumMod val="75000"/>
                  </a:schemeClr>
                </a:solidFill>
              </a:rPr>
              <a:t>Lokalisation</a:t>
            </a:r>
            <a:endParaRPr lang="en-US" sz="1200" dirty="0">
              <a:solidFill>
                <a:schemeClr val="bg1">
                  <a:lumMod val="75000"/>
                </a:schemeClr>
              </a:solidFill>
            </a:endParaRPr>
          </a:p>
          <a:p>
            <a:pPr marL="0" indent="0" eaLnBrk="1" hangingPunct="1">
              <a:buNone/>
              <a:defRPr/>
            </a:pPr>
            <a:r>
              <a:rPr lang="en-US" sz="1200" dirty="0">
                <a:solidFill>
                  <a:schemeClr val="bg1">
                    <a:lumMod val="75000"/>
                  </a:schemeClr>
                </a:solidFill>
              </a:rPr>
              <a:t>	--Geschlecht</a:t>
            </a:r>
          </a:p>
          <a:p>
            <a:pPr marL="0" indent="0" eaLnBrk="1" hangingPunct="1">
              <a:buNone/>
              <a:defRPr/>
            </a:pPr>
            <a:r>
              <a:rPr lang="en-US" sz="1200" b="1" dirty="0">
                <a:solidFill>
                  <a:srgbClr val="0000FF"/>
                </a:solidFill>
                <a:latin typeface="Segoe Script" panose="020B0504020000000003" pitchFamily="34" charset="0"/>
              </a:rPr>
              <a:t>	</a:t>
            </a:r>
            <a:r>
              <a:rPr lang="en-US" sz="1200" dirty="0">
                <a:solidFill>
                  <a:srgbClr val="0000FF"/>
                </a:solidFill>
                <a:latin typeface="Segoe Script" panose="020B0504020000000003" pitchFamily="34" charset="0"/>
              </a:rPr>
              <a:t>--Schäden durch Staub/Wind?</a:t>
            </a: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44</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1371600"/>
            <a:ext cx="8229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r>
              <a:rPr lang="en-US" sz="1200" kern="0" dirty="0">
                <a:solidFill>
                  <a:schemeClr val="bg1">
                    <a:lumMod val="75000"/>
                  </a:schemeClr>
                </a:solidFill>
              </a:rPr>
              <a:t>Wie sich ein </a:t>
            </a:r>
            <a:r>
              <a:rPr lang="en-US" sz="1200" dirty="0">
                <a:solidFill>
                  <a:schemeClr val="bg1">
                    <a:lumMod val="75000"/>
                  </a:schemeClr>
                </a:solidFill>
              </a:rPr>
              <a:t>Pterygium </a:t>
            </a:r>
            <a:r>
              <a:rPr lang="en-US" sz="1200" kern="0" dirty="0">
                <a:solidFill>
                  <a:schemeClr val="bg1">
                    <a:lumMod val="75000"/>
                  </a:schemeClr>
                </a:solidFill>
              </a:rPr>
              <a:t>darstellt…</a:t>
            </a:r>
          </a:p>
          <a:p>
            <a:pPr marL="0" indent="0" eaLnBrk="1" hangingPunct="1">
              <a:buNone/>
              <a:defRPr/>
            </a:pPr>
            <a:r>
              <a:rPr lang="en-US" sz="1200" kern="0" dirty="0">
                <a:solidFill>
                  <a:schemeClr val="bg1">
                    <a:lumMod val="75000"/>
                  </a:schemeClr>
                </a:solidFill>
              </a:rPr>
              <a:t>	</a:t>
            </a:r>
            <a:r>
              <a:rPr lang="en-US" sz="1200" i="1" kern="0" dirty="0">
                <a:solidFill>
                  <a:schemeClr val="bg1">
                    <a:lumMod val="75000"/>
                  </a:schemeClr>
                </a:solidFill>
              </a:rPr>
              <a:t>Aussehen</a:t>
            </a:r>
            <a:r>
              <a:rPr lang="en-US" sz="1200" kern="0" dirty="0">
                <a:solidFill>
                  <a:schemeClr val="bg1">
                    <a:lumMod val="75000"/>
                  </a:schemeClr>
                </a:solidFill>
              </a:rPr>
              <a:t>: </a:t>
            </a:r>
            <a:r>
              <a:rPr lang="en-US" sz="1200" dirty="0">
                <a:solidFill>
                  <a:schemeClr val="bg1">
                    <a:lumMod val="75000"/>
                  </a:schemeClr>
                </a:solidFill>
              </a:rPr>
              <a:t>Flügelartige Wucherung</a:t>
            </a:r>
            <a:endParaRPr lang="en-US" sz="2600" kern="0" dirty="0">
              <a:solidFill>
                <a:schemeClr val="bg1">
                  <a:lumMod val="75000"/>
                </a:schemeClr>
              </a:solidFill>
            </a:endParaRP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err="1">
                <a:solidFill>
                  <a:schemeClr val="bg1">
                    <a:lumMod val="75000"/>
                  </a:schemeClr>
                </a:solidFill>
              </a:rPr>
              <a:t>Lokalisation</a:t>
            </a:r>
            <a:r>
              <a:rPr lang="en-US" sz="1200" kern="0" dirty="0">
                <a:solidFill>
                  <a:schemeClr val="bg1">
                    <a:lumMod val="75000"/>
                  </a:schemeClr>
                </a:solidFill>
              </a:rPr>
              <a:t>: IPFZ der Hornhaut nahe dem Limbus</a:t>
            </a:r>
          </a:p>
          <a:p>
            <a:pPr marL="0" indent="0" eaLnBrk="1" hangingPunct="1">
              <a:buFont typeface="Wingdings" panose="05000000000000000000" pitchFamily="2" charset="2"/>
              <a:buNone/>
              <a:defRPr/>
            </a:pPr>
            <a:r>
              <a:rPr lang="en-US" sz="1200" kern="0" dirty="0">
                <a:solidFill>
                  <a:schemeClr val="bg1">
                    <a:lumMod val="75000"/>
                  </a:schemeClr>
                </a:solidFill>
              </a:rPr>
              <a:t>	</a:t>
            </a:r>
            <a:r>
              <a:rPr lang="en-US" sz="1200" i="1" kern="0" dirty="0">
                <a:solidFill>
                  <a:schemeClr val="bg1">
                    <a:lumMod val="75000"/>
                  </a:schemeClr>
                </a:solidFill>
              </a:rPr>
              <a:t>Lateralität</a:t>
            </a:r>
            <a:r>
              <a:rPr lang="en-US" sz="1200" kern="0" dirty="0">
                <a:solidFill>
                  <a:schemeClr val="bg1">
                    <a:lumMod val="75000"/>
                  </a:schemeClr>
                </a:solidFill>
              </a:rPr>
              <a:t>: 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
        <p:nvSpPr>
          <p:cNvPr id="2" name="TextBox 1">
            <a:extLst>
              <a:ext uri="{FF2B5EF4-FFF2-40B4-BE49-F238E27FC236}">
                <a16:creationId xmlns:a16="http://schemas.microsoft.com/office/drawing/2014/main" id="{BAC9EFE5-54C1-4715-9D27-0C2520CDBD7B}"/>
              </a:ext>
            </a:extLst>
          </p:cNvPr>
          <p:cNvSpPr txBox="1"/>
          <p:nvPr/>
        </p:nvSpPr>
        <p:spPr>
          <a:xfrm>
            <a:off x="5410200" y="5334000"/>
            <a:ext cx="3628031" cy="948978"/>
          </a:xfrm>
          <a:prstGeom prst="rect">
            <a:avLst/>
          </a:prstGeom>
          <a:solidFill>
            <a:srgbClr val="FFFF00"/>
          </a:solidFill>
        </p:spPr>
        <p:txBody>
          <a:bodyPr wrap="square" lIns="25400" tIns="12700" rIns="25400" bIns="12700" rtlCol="0">
            <a:spAutoFit/>
          </a:bodyPr>
          <a:lstStyle/>
          <a:p>
            <a:r>
              <a:rPr lang="de-DE" sz="1200" i="1" dirty="0">
                <a:solidFill>
                  <a:srgbClr val="0000FF"/>
                </a:solidFill>
              </a:rPr>
              <a:t>Wie sieht es mit Staub- und Windexposition aus – sind diese Faktoren ebenso wie bei </a:t>
            </a:r>
            <a:r>
              <a:rPr lang="de-DE" sz="1200" i="1" dirty="0" err="1">
                <a:solidFill>
                  <a:srgbClr val="0000FF"/>
                </a:solidFill>
              </a:rPr>
              <a:t>Pinguecula</a:t>
            </a:r>
            <a:r>
              <a:rPr lang="de-DE" sz="1200" i="1" dirty="0">
                <a:solidFill>
                  <a:srgbClr val="0000FF"/>
                </a:solidFill>
              </a:rPr>
              <a:t> ein Risiko für Pterygium</a:t>
            </a:r>
            <a:r>
              <a:rPr lang="en-US" sz="1200" i="1" dirty="0">
                <a:solidFill>
                  <a:srgbClr val="0000FF"/>
                </a:solidFill>
              </a:rPr>
              <a:t>?</a:t>
            </a:r>
          </a:p>
          <a:p>
            <a:r>
              <a:rPr lang="en-US" sz="1200" dirty="0">
                <a:solidFill>
                  <a:srgbClr val="0000FF"/>
                </a:solidFill>
              </a:rPr>
              <a:t>Laut dem BCSC-Buch </a:t>
            </a:r>
            <a:r>
              <a:rPr lang="en-US" sz="1200" i="1" dirty="0">
                <a:solidFill>
                  <a:srgbClr val="0000FF"/>
                </a:solidFill>
              </a:rPr>
              <a:t>zur Hornhaut </a:t>
            </a:r>
            <a:r>
              <a:rPr lang="en-US" sz="1200" dirty="0">
                <a:solidFill>
                  <a:srgbClr val="0000FF"/>
                </a:solidFill>
              </a:rPr>
              <a:t>„können sie ebenfalls Faktoren sein“</a:t>
            </a:r>
          </a:p>
        </p:txBody>
      </p:sp>
    </p:spTree>
    <p:extLst>
      <p:ext uri="{BB962C8B-B14F-4D97-AF65-F5344CB8AC3E}">
        <p14:creationId xmlns:p14="http://schemas.microsoft.com/office/powerpoint/2010/main" val="30467475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1BCB1A9-AD5A-4E6F-83CD-49ABFD39802D}"/>
              </a:ext>
            </a:extLst>
          </p:cNvPr>
          <p:cNvSpPr/>
          <p:nvPr/>
        </p:nvSpPr>
        <p:spPr>
          <a:xfrm>
            <a:off x="304800" y="3962400"/>
            <a:ext cx="4492487" cy="274320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2D16C2C-43AD-4E7F-8A96-54C8EBCC0CA0}"/>
              </a:ext>
            </a:extLst>
          </p:cNvPr>
          <p:cNvSpPr/>
          <p:nvPr/>
        </p:nvSpPr>
        <p:spPr>
          <a:xfrm>
            <a:off x="304800" y="914400"/>
            <a:ext cx="4495802" cy="2590800"/>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45</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7" name="Rectangle 3">
            <a:extLst>
              <a:ext uri="{FF2B5EF4-FFF2-40B4-BE49-F238E27FC236}">
                <a16:creationId xmlns:a16="http://schemas.microsoft.com/office/drawing/2014/main" id="{825DC38D-E9E6-43E8-9FF2-9B1F6B52BEB0}"/>
              </a:ext>
            </a:extLst>
          </p:cNvPr>
          <p:cNvSpPr txBox="1">
            <a:spLocks noChangeArrowheads="1"/>
          </p:cNvSpPr>
          <p:nvPr/>
        </p:nvSpPr>
        <p:spPr bwMode="auto">
          <a:xfrm>
            <a:off x="304800" y="914400"/>
            <a:ext cx="48768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Font typeface="Wingdings" panose="05000000000000000000" pitchFamily="2" charset="2"/>
              <a:buNone/>
              <a:defRPr/>
            </a:pPr>
            <a:r>
              <a:rPr lang="en-US" sz="1200" kern="0" dirty="0"/>
              <a:t>Wie </a:t>
            </a:r>
            <a:r>
              <a:rPr lang="en-US" sz="1200" kern="0" dirty="0" err="1"/>
              <a:t>sich</a:t>
            </a:r>
            <a:r>
              <a:rPr lang="en-US" sz="1200" kern="0" dirty="0"/>
              <a:t> </a:t>
            </a:r>
            <a:r>
              <a:rPr lang="en-US" sz="1200" kern="0" dirty="0" err="1"/>
              <a:t>ein</a:t>
            </a:r>
            <a:r>
              <a:rPr lang="en-US" sz="1200" kern="0" dirty="0"/>
              <a:t> </a:t>
            </a:r>
            <a:r>
              <a:rPr lang="en-US" sz="1200" kern="0" dirty="0" err="1"/>
              <a:t>Pingueculum</a:t>
            </a:r>
            <a:r>
              <a:rPr lang="en-US" sz="1200" b="1" kern="0" dirty="0"/>
              <a:t> </a:t>
            </a:r>
            <a:r>
              <a:rPr lang="en-US" sz="1200" kern="0" dirty="0"/>
              <a:t>darstellt…</a:t>
            </a:r>
          </a:p>
          <a:p>
            <a:pPr marL="0" indent="0" eaLnBrk="1" hangingPunct="1">
              <a:buFont typeface="Wingdings" panose="05000000000000000000" pitchFamily="2" charset="2"/>
              <a:buNone/>
              <a:defRPr/>
            </a:pPr>
            <a:r>
              <a:rPr lang="en-US" sz="1200" kern="0" dirty="0"/>
              <a:t>	</a:t>
            </a:r>
            <a:r>
              <a:rPr lang="en-US" sz="1200" i="1" kern="0" dirty="0"/>
              <a:t>Aussehen</a:t>
            </a:r>
            <a:r>
              <a:rPr lang="en-US" sz="1200" kern="0" dirty="0"/>
              <a:t>: </a:t>
            </a:r>
            <a:r>
              <a:rPr lang="en-US" sz="1200" kern="0" dirty="0">
                <a:solidFill>
                  <a:srgbClr val="0000FF"/>
                </a:solidFill>
              </a:rPr>
              <a:t>Gelb-weiße Masse</a:t>
            </a:r>
          </a:p>
          <a:p>
            <a:pPr marL="0" indent="0" eaLnBrk="1" hangingPunct="1">
              <a:buFont typeface="Wingdings" panose="05000000000000000000" pitchFamily="2" charset="2"/>
              <a:buNone/>
              <a:defRPr/>
            </a:pPr>
            <a:r>
              <a:rPr lang="en-US" sz="1200" kern="0" dirty="0"/>
              <a:t>	</a:t>
            </a:r>
            <a:r>
              <a:rPr lang="en-US" sz="1200" i="1" kern="0" dirty="0" err="1"/>
              <a:t>Lokalisation</a:t>
            </a:r>
            <a:r>
              <a:rPr lang="en-US" sz="1200" kern="0" dirty="0"/>
              <a:t>: </a:t>
            </a:r>
            <a:r>
              <a:rPr lang="en-US" sz="1200" kern="0" dirty="0">
                <a:solidFill>
                  <a:srgbClr val="0000FF"/>
                </a:solidFill>
              </a:rPr>
              <a:t>IPFZ-</a:t>
            </a:r>
            <a:r>
              <a:rPr lang="en-US" sz="1200" kern="0" dirty="0" err="1">
                <a:solidFill>
                  <a:srgbClr val="0000FF"/>
                </a:solidFill>
              </a:rPr>
              <a:t>Bereich</a:t>
            </a:r>
            <a:r>
              <a:rPr lang="en-US" sz="1200" kern="0" dirty="0">
                <a:solidFill>
                  <a:srgbClr val="0000FF"/>
                </a:solidFill>
              </a:rPr>
              <a:t> nahe dem Limbus</a:t>
            </a:r>
          </a:p>
          <a:p>
            <a:pPr marL="0" indent="0" eaLnBrk="1" hangingPunct="1">
              <a:buFont typeface="Wingdings" panose="05000000000000000000" pitchFamily="2" charset="2"/>
              <a:buNone/>
              <a:defRPr/>
            </a:pPr>
            <a:r>
              <a:rPr lang="en-US" sz="1200" kern="0" dirty="0"/>
              <a:t>	</a:t>
            </a:r>
            <a:r>
              <a:rPr lang="en-US" sz="1200" i="1" kern="0" dirty="0"/>
              <a:t>Lateralität</a:t>
            </a:r>
            <a:r>
              <a:rPr lang="en-US" sz="1200" kern="0" dirty="0"/>
              <a:t>: </a:t>
            </a:r>
            <a:r>
              <a:rPr lang="en-US" sz="1200" kern="0" dirty="0">
                <a:solidFill>
                  <a:srgbClr val="0000FF"/>
                </a:solidFill>
              </a:rPr>
              <a:t>beidseitig</a:t>
            </a:r>
          </a:p>
          <a:p>
            <a:pPr marL="0" indent="0" eaLnBrk="1" hangingPunct="1">
              <a:buFont typeface="Wingdings" panose="05000000000000000000" pitchFamily="2" charset="2"/>
              <a:buNone/>
              <a:defRPr/>
            </a:pPr>
            <a:endParaRPr lang="en-US" sz="2600" kern="0" dirty="0">
              <a:solidFill>
                <a:srgbClr val="0000FF"/>
              </a:solidFill>
            </a:endParaRPr>
          </a:p>
        </p:txBody>
      </p:sp>
      <p:sp>
        <p:nvSpPr>
          <p:cNvPr id="9" name="Rectangle 3">
            <a:extLst>
              <a:ext uri="{FF2B5EF4-FFF2-40B4-BE49-F238E27FC236}">
                <a16:creationId xmlns:a16="http://schemas.microsoft.com/office/drawing/2014/main" id="{2511A589-5AB4-4F4B-8602-0CC8A32C377F}"/>
              </a:ext>
            </a:extLst>
          </p:cNvPr>
          <p:cNvSpPr txBox="1">
            <a:spLocks noChangeArrowheads="1"/>
          </p:cNvSpPr>
          <p:nvPr/>
        </p:nvSpPr>
        <p:spPr bwMode="auto">
          <a:xfrm>
            <a:off x="304800" y="2209800"/>
            <a:ext cx="40386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Font typeface="Wingdings" panose="05000000000000000000" pitchFamily="2" charset="2"/>
              <a:buNone/>
              <a:defRPr/>
            </a:pPr>
            <a:r>
              <a:rPr lang="en-US" sz="1200" kern="0" dirty="0"/>
              <a:t>Risikofaktoren für </a:t>
            </a:r>
            <a:r>
              <a:rPr lang="en-US" sz="1200" b="1" kern="0" dirty="0" err="1"/>
              <a:t>ein</a:t>
            </a:r>
            <a:r>
              <a:rPr lang="en-US" sz="1200" b="1" kern="0" dirty="0"/>
              <a:t> </a:t>
            </a:r>
            <a:r>
              <a:rPr lang="en-US" sz="1200" b="1" kern="0" dirty="0" err="1"/>
              <a:t>Pingueculum</a:t>
            </a:r>
            <a:r>
              <a:rPr lang="en-US" sz="1200" kern="0" dirty="0"/>
              <a:t>:</a:t>
            </a:r>
          </a:p>
          <a:p>
            <a:pPr marL="0" indent="0" eaLnBrk="1" hangingPunct="1">
              <a:buFont typeface="Wingdings" panose="05000000000000000000" pitchFamily="2" charset="2"/>
              <a:buNone/>
              <a:defRPr/>
            </a:pPr>
            <a:r>
              <a:rPr lang="en-US" sz="1200" kern="0" dirty="0">
                <a:solidFill>
                  <a:srgbClr val="0000FF"/>
                </a:solidFill>
              </a:rPr>
              <a:t>	--Alter (höher)</a:t>
            </a:r>
          </a:p>
          <a:p>
            <a:pPr marL="0" indent="0" eaLnBrk="1" hangingPunct="1">
              <a:buFont typeface="Wingdings" panose="05000000000000000000" pitchFamily="2" charset="2"/>
              <a:buNone/>
              <a:defRPr/>
            </a:pPr>
            <a:r>
              <a:rPr lang="en-US" sz="1200" kern="0" dirty="0">
                <a:solidFill>
                  <a:srgbClr val="0000FF"/>
                </a:solidFill>
              </a:rPr>
              <a:t>	--UV-Exposition</a:t>
            </a:r>
          </a:p>
          <a:p>
            <a:pPr marL="0" indent="0" eaLnBrk="1" hangingPunct="1">
              <a:buFont typeface="Wingdings" panose="05000000000000000000" pitchFamily="2" charset="2"/>
              <a:buNone/>
              <a:defRPr/>
            </a:pPr>
            <a:r>
              <a:rPr lang="en-US" sz="1200" kern="0" dirty="0">
                <a:solidFill>
                  <a:srgbClr val="0000FF"/>
                </a:solidFill>
              </a:rPr>
              <a:t>	--Schäden durch Staub/Wind</a:t>
            </a:r>
          </a:p>
        </p:txBody>
      </p:sp>
      <p:sp>
        <p:nvSpPr>
          <p:cNvPr id="10" name="Rectangle 3">
            <a:extLst>
              <a:ext uri="{FF2B5EF4-FFF2-40B4-BE49-F238E27FC236}">
                <a16:creationId xmlns:a16="http://schemas.microsoft.com/office/drawing/2014/main" id="{835985CA-36C8-4C21-9ABA-675523BF1650}"/>
              </a:ext>
            </a:extLst>
          </p:cNvPr>
          <p:cNvSpPr txBox="1">
            <a:spLocks noChangeArrowheads="1"/>
          </p:cNvSpPr>
          <p:nvPr/>
        </p:nvSpPr>
        <p:spPr bwMode="auto">
          <a:xfrm>
            <a:off x="304800" y="3886200"/>
            <a:ext cx="51054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defRPr/>
            </a:pPr>
            <a:endParaRPr lang="en-US" sz="1200" kern="0" dirty="0"/>
          </a:p>
          <a:p>
            <a:pPr marL="0" indent="0" eaLnBrk="1" hangingPunct="1">
              <a:buNone/>
              <a:defRPr/>
            </a:pPr>
            <a:r>
              <a:rPr lang="en-US" sz="1200" kern="0" dirty="0"/>
              <a:t>Wie sich ein </a:t>
            </a:r>
            <a:r>
              <a:rPr lang="en-US" sz="1200" b="1" dirty="0"/>
              <a:t>Pterygium </a:t>
            </a:r>
            <a:r>
              <a:rPr lang="en-US" sz="1200" kern="0" dirty="0"/>
              <a:t>darstellt…</a:t>
            </a:r>
          </a:p>
          <a:p>
            <a:pPr marL="0" indent="0" eaLnBrk="1" hangingPunct="1">
              <a:buNone/>
              <a:defRPr/>
            </a:pPr>
            <a:r>
              <a:rPr lang="en-US" sz="1200" kern="0" dirty="0"/>
              <a:t>	</a:t>
            </a:r>
            <a:r>
              <a:rPr lang="en-US" sz="1200" i="1" kern="0" dirty="0"/>
              <a:t>Aussehen</a:t>
            </a:r>
            <a:r>
              <a:rPr lang="en-US" sz="1200" kern="0" dirty="0"/>
              <a:t>: </a:t>
            </a:r>
            <a:r>
              <a:rPr lang="en-US" sz="1200" dirty="0">
                <a:solidFill>
                  <a:srgbClr val="0000FF"/>
                </a:solidFill>
              </a:rPr>
              <a:t>Flügelartige Wucherung</a:t>
            </a:r>
            <a:endParaRPr lang="en-US" sz="1600" kern="0" dirty="0">
              <a:solidFill>
                <a:srgbClr val="0000FF"/>
              </a:solidFill>
            </a:endParaRPr>
          </a:p>
          <a:p>
            <a:pPr marL="0" indent="0" eaLnBrk="1" hangingPunct="1">
              <a:buFont typeface="Wingdings" panose="05000000000000000000" pitchFamily="2" charset="2"/>
              <a:buNone/>
              <a:defRPr/>
            </a:pPr>
            <a:r>
              <a:rPr lang="en-US" sz="1200" kern="0" dirty="0"/>
              <a:t>	</a:t>
            </a:r>
            <a:r>
              <a:rPr lang="en-US" sz="1200" i="1" kern="0" dirty="0" err="1"/>
              <a:t>Lokalisation</a:t>
            </a:r>
            <a:r>
              <a:rPr lang="en-US" sz="1200" kern="0" dirty="0"/>
              <a:t>: </a:t>
            </a:r>
            <a:r>
              <a:rPr lang="en-US" sz="1200" kern="0" dirty="0">
                <a:solidFill>
                  <a:srgbClr val="0000FF"/>
                </a:solidFill>
              </a:rPr>
              <a:t>IPFZ-Hornhaut nahe dem Limbus</a:t>
            </a:r>
          </a:p>
          <a:p>
            <a:pPr marL="0" indent="0" eaLnBrk="1" hangingPunct="1">
              <a:buFont typeface="Wingdings" panose="05000000000000000000" pitchFamily="2" charset="2"/>
              <a:buNone/>
              <a:defRPr/>
            </a:pPr>
            <a:r>
              <a:rPr lang="en-US" sz="1200" kern="0" dirty="0"/>
              <a:t>	</a:t>
            </a:r>
            <a:r>
              <a:rPr lang="en-US" sz="1200" i="1" kern="0" dirty="0" err="1"/>
              <a:t>Lateralität</a:t>
            </a:r>
            <a:r>
              <a:rPr lang="en-US" sz="1200" kern="0" dirty="0"/>
              <a:t>: </a:t>
            </a:r>
            <a:r>
              <a:rPr lang="en-US" sz="1200" kern="0" dirty="0">
                <a:solidFill>
                  <a:srgbClr val="0000FF"/>
                </a:solidFill>
              </a:rPr>
              <a:t>beidseitig</a:t>
            </a:r>
          </a:p>
          <a:p>
            <a:pPr marL="0" indent="0" eaLnBrk="1" hangingPunct="1">
              <a:buFont typeface="Wingdings" panose="05000000000000000000" pitchFamily="2" charset="2"/>
              <a:buNone/>
              <a:defRPr/>
            </a:pPr>
            <a:endParaRPr lang="en-US" sz="2600" kern="0" dirty="0">
              <a:solidFill>
                <a:srgbClr val="0000FF"/>
              </a:solidFill>
            </a:endParaRPr>
          </a:p>
          <a:p>
            <a:pPr marL="0" indent="0" eaLnBrk="1" hangingPunct="1">
              <a:buFont typeface="Wingdings" panose="05000000000000000000" pitchFamily="2" charset="2"/>
              <a:buNone/>
              <a:defRPr/>
            </a:pPr>
            <a:endParaRPr lang="en-US" sz="2600" kern="0" dirty="0">
              <a:solidFill>
                <a:srgbClr val="0000FF"/>
              </a:solidFill>
            </a:endParaRPr>
          </a:p>
        </p:txBody>
      </p:sp>
      <p:sp>
        <p:nvSpPr>
          <p:cNvPr id="11" name="Rectangle 3">
            <a:extLst>
              <a:ext uri="{FF2B5EF4-FFF2-40B4-BE49-F238E27FC236}">
                <a16:creationId xmlns:a16="http://schemas.microsoft.com/office/drawing/2014/main" id="{78240038-70AE-42CD-ADDD-ADBABFFF9D2A}"/>
              </a:ext>
            </a:extLst>
          </p:cNvPr>
          <p:cNvSpPr txBox="1">
            <a:spLocks noChangeArrowheads="1"/>
          </p:cNvSpPr>
          <p:nvPr/>
        </p:nvSpPr>
        <p:spPr bwMode="auto">
          <a:xfrm>
            <a:off x="304800" y="5181600"/>
            <a:ext cx="4492486"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Font typeface="Wingdings" panose="05000000000000000000" pitchFamily="2" charset="2"/>
              <a:buNone/>
              <a:defRPr/>
            </a:pPr>
            <a:r>
              <a:rPr lang="en-US" sz="1200" kern="0" dirty="0"/>
              <a:t>Risikofaktoren für </a:t>
            </a:r>
            <a:r>
              <a:rPr lang="en-US" sz="1200" b="1" kern="0" dirty="0"/>
              <a:t>ein Pterygium</a:t>
            </a:r>
            <a:r>
              <a:rPr lang="en-US" sz="1200" kern="0" dirty="0"/>
              <a:t>:</a:t>
            </a:r>
          </a:p>
          <a:p>
            <a:pPr marL="0" indent="0" eaLnBrk="1" hangingPunct="1">
              <a:buFont typeface="Wingdings" panose="05000000000000000000" pitchFamily="2" charset="2"/>
              <a:buNone/>
              <a:defRPr/>
            </a:pPr>
            <a:r>
              <a:rPr lang="en-US" sz="1200" kern="0" dirty="0">
                <a:solidFill>
                  <a:srgbClr val="0000FF"/>
                </a:solidFill>
              </a:rPr>
              <a:t>	--Alter (jünger)</a:t>
            </a:r>
          </a:p>
          <a:p>
            <a:pPr marL="0" indent="0" eaLnBrk="1" hangingPunct="1">
              <a:buFont typeface="Wingdings" panose="05000000000000000000" pitchFamily="2" charset="2"/>
              <a:buNone/>
              <a:defRPr/>
            </a:pPr>
            <a:r>
              <a:rPr lang="en-US" sz="1200" kern="0" dirty="0">
                <a:solidFill>
                  <a:srgbClr val="0000FF"/>
                </a:solidFill>
              </a:rPr>
              <a:t>	--UV-Exposition</a:t>
            </a:r>
          </a:p>
          <a:p>
            <a:pPr marL="0" indent="0" eaLnBrk="1" hangingPunct="1">
              <a:buFont typeface="Wingdings" panose="05000000000000000000" pitchFamily="2" charset="2"/>
              <a:buNone/>
              <a:defRPr/>
            </a:pPr>
            <a:r>
              <a:rPr lang="en-US" sz="1200" kern="0" dirty="0">
                <a:solidFill>
                  <a:srgbClr val="0000FF"/>
                </a:solidFill>
              </a:rPr>
              <a:t>	--</a:t>
            </a:r>
            <a:r>
              <a:rPr lang="en-US" sz="1200" kern="0" dirty="0" err="1">
                <a:solidFill>
                  <a:srgbClr val="0000FF"/>
                </a:solidFill>
              </a:rPr>
              <a:t>Geografische</a:t>
            </a:r>
            <a:r>
              <a:rPr lang="en-US" sz="1200" kern="0" dirty="0">
                <a:solidFill>
                  <a:srgbClr val="0000FF"/>
                </a:solidFill>
              </a:rPr>
              <a:t> </a:t>
            </a:r>
            <a:r>
              <a:rPr lang="en-US" sz="1200" kern="0" dirty="0" err="1">
                <a:solidFill>
                  <a:srgbClr val="0000FF"/>
                </a:solidFill>
              </a:rPr>
              <a:t>Lokalisation</a:t>
            </a:r>
            <a:r>
              <a:rPr lang="en-US" sz="1200" kern="0" dirty="0">
                <a:solidFill>
                  <a:srgbClr val="0000FF"/>
                </a:solidFill>
              </a:rPr>
              <a:t> (äquatorial)</a:t>
            </a:r>
          </a:p>
          <a:p>
            <a:pPr marL="0" indent="0" eaLnBrk="1" hangingPunct="1">
              <a:buFont typeface="Wingdings" panose="05000000000000000000" pitchFamily="2" charset="2"/>
              <a:buNone/>
              <a:defRPr/>
            </a:pPr>
            <a:r>
              <a:rPr lang="en-US" sz="1200" kern="0" dirty="0">
                <a:solidFill>
                  <a:srgbClr val="0000FF"/>
                </a:solidFill>
              </a:rPr>
              <a:t>	--Geschlecht (männlich)</a:t>
            </a:r>
            <a:endParaRPr lang="en-US" sz="1600" kern="0" dirty="0">
              <a:solidFill>
                <a:srgbClr val="0000FF"/>
              </a:solidFill>
              <a:latin typeface="Segoe Script" panose="020B0504020000000003" pitchFamily="34" charset="0"/>
            </a:endParaRPr>
          </a:p>
        </p:txBody>
      </p:sp>
      <p:sp>
        <p:nvSpPr>
          <p:cNvPr id="2" name="TextBox 1">
            <a:extLst>
              <a:ext uri="{FF2B5EF4-FFF2-40B4-BE49-F238E27FC236}">
                <a16:creationId xmlns:a16="http://schemas.microsoft.com/office/drawing/2014/main" id="{5FCDAF0F-551D-4A65-8C2E-75E1CD2DE3F2}"/>
              </a:ext>
            </a:extLst>
          </p:cNvPr>
          <p:cNvSpPr txBox="1"/>
          <p:nvPr/>
        </p:nvSpPr>
        <p:spPr>
          <a:xfrm>
            <a:off x="5638800" y="3546685"/>
            <a:ext cx="3018775" cy="369332"/>
          </a:xfrm>
          <a:prstGeom prst="rect">
            <a:avLst/>
          </a:prstGeom>
          <a:noFill/>
        </p:spPr>
        <p:txBody>
          <a:bodyPr wrap="square" lIns="25400" tIns="12700" rIns="25400" bIns="12700" rtlCol="0">
            <a:spAutoFit/>
          </a:bodyPr>
          <a:lstStyle/>
          <a:p>
            <a:r>
              <a:rPr lang="en-US" sz="1200" i="1" dirty="0"/>
              <a:t>Übersichtsfolie – keine Fragen</a:t>
            </a:r>
          </a:p>
        </p:txBody>
      </p:sp>
      <p:sp>
        <p:nvSpPr>
          <p:cNvPr id="12" name="TextBox 11">
            <a:extLst>
              <a:ext uri="{FF2B5EF4-FFF2-40B4-BE49-F238E27FC236}">
                <a16:creationId xmlns:a16="http://schemas.microsoft.com/office/drawing/2014/main" id="{D7441013-0716-48F0-A085-2CF7789D6F21}"/>
              </a:ext>
            </a:extLst>
          </p:cNvPr>
          <p:cNvSpPr txBox="1"/>
          <p:nvPr/>
        </p:nvSpPr>
        <p:spPr>
          <a:xfrm>
            <a:off x="294130" y="3581400"/>
            <a:ext cx="4503156" cy="338554"/>
          </a:xfrm>
          <a:prstGeom prst="rect">
            <a:avLst/>
          </a:prstGeom>
          <a:solidFill>
            <a:schemeClr val="accent6">
              <a:lumMod val="75000"/>
            </a:schemeClr>
          </a:solidFill>
        </p:spPr>
        <p:txBody>
          <a:bodyPr wrap="square" lIns="25400" tIns="12700" rIns="25400" bIns="12700" rtlCol="0">
            <a:spAutoFit/>
          </a:bodyPr>
          <a:lstStyle/>
          <a:p>
            <a:r>
              <a:rPr lang="en-US" sz="1200" dirty="0">
                <a:solidFill>
                  <a:schemeClr val="bg1"/>
                </a:solidFill>
              </a:rPr>
              <a:t>Histologie (beide): Elastoid-/elastotische Degeneration</a:t>
            </a:r>
          </a:p>
        </p:txBody>
      </p:sp>
    </p:spTree>
    <p:extLst>
      <p:ext uri="{BB962C8B-B14F-4D97-AF65-F5344CB8AC3E}">
        <p14:creationId xmlns:p14="http://schemas.microsoft.com/office/powerpoint/2010/main" val="27093793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t>Indikationen für </a:t>
            </a:r>
            <a:r>
              <a:rPr lang="en-US" sz="1200" dirty="0" err="1"/>
              <a:t>die </a:t>
            </a:r>
            <a:r>
              <a:rPr lang="en-US" sz="1200" dirty="0"/>
              <a:t>Pterygium-Exzision:</a:t>
            </a:r>
          </a:p>
          <a:p>
            <a:pPr marL="344487" lvl="1" indent="0" eaLnBrk="1" hangingPunct="1">
              <a:buNone/>
              <a:defRPr/>
            </a:pPr>
            <a:r>
              <a:rPr lang="en-US" sz="1200" dirty="0">
                <a:solidFill>
                  <a:srgbClr val="0000FF"/>
                </a:solidFill>
              </a:rPr>
              <a:t>--</a:t>
            </a:r>
          </a:p>
          <a:p>
            <a:pPr marL="344487" lvl="1" indent="0" eaLnBrk="1" hangingPunct="1">
              <a:buNone/>
              <a:defRPr/>
            </a:pPr>
            <a:r>
              <a:rPr lang="en-US" sz="1200" dirty="0">
                <a:solidFill>
                  <a:srgbClr val="0000FF"/>
                </a:solidFill>
              </a:rPr>
              <a:t>--</a:t>
            </a:r>
          </a:p>
          <a:p>
            <a:pPr marL="344487" lvl="1" indent="0" eaLnBrk="1" hangingPunct="1">
              <a:buNone/>
              <a:defRPr/>
            </a:pPr>
            <a:r>
              <a:rPr lang="en-US" sz="1200" dirty="0">
                <a:solidFill>
                  <a:srgbClr val="0000FF"/>
                </a:solidFill>
              </a:rPr>
              <a:t>--</a:t>
            </a:r>
          </a:p>
          <a:p>
            <a:pPr marL="344487" lvl="1" indent="0" eaLnBrk="1" hangingPunct="1">
              <a:buNone/>
              <a:defRPr/>
            </a:pPr>
            <a:r>
              <a:rPr lang="en-US" sz="1200" dirty="0">
                <a:solidFill>
                  <a:srgbClr val="0000FF"/>
                </a:solidFill>
              </a:rPr>
              <a:t>--</a:t>
            </a:r>
          </a:p>
          <a:p>
            <a:pPr marL="344487" lvl="1" indent="0" eaLnBrk="1" hangingPunct="1">
              <a:buNone/>
              <a:defRPr/>
            </a:pPr>
            <a:r>
              <a:rPr lang="en-US" sz="1200" dirty="0">
                <a:solidFill>
                  <a:srgbClr val="0000FF"/>
                </a:solidFill>
              </a:rPr>
              <a:t>--</a:t>
            </a:r>
          </a:p>
          <a:p>
            <a:pPr marL="344487" lvl="1" indent="0" eaLnBrk="1" hangingPunct="1">
              <a:buNone/>
              <a:defRPr/>
            </a:pPr>
            <a:r>
              <a:rPr lang="en-US" sz="1200" dirty="0">
                <a:solidFill>
                  <a:srgbClr val="0000FF"/>
                </a:solidFill>
              </a:rPr>
              <a:t>--</a:t>
            </a:r>
            <a:endParaRPr lang="en-US" dirty="0">
              <a:solidFill>
                <a:schemeClr val="bg1"/>
              </a:solidFill>
            </a:endParaRP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46</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Tree>
    <p:extLst>
      <p:ext uri="{BB962C8B-B14F-4D97-AF65-F5344CB8AC3E}">
        <p14:creationId xmlns:p14="http://schemas.microsoft.com/office/powerpoint/2010/main" val="13060255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t>Indikationen für </a:t>
            </a:r>
            <a:r>
              <a:rPr lang="en-US" sz="1200" dirty="0" err="1"/>
              <a:t>die </a:t>
            </a:r>
            <a:r>
              <a:rPr lang="en-US" sz="1200" dirty="0"/>
              <a:t>Pterygium-Exzision:</a:t>
            </a:r>
          </a:p>
          <a:p>
            <a:pPr marL="344487" lvl="1" indent="0" eaLnBrk="1" hangingPunct="1">
              <a:buNone/>
              <a:defRPr/>
            </a:pPr>
            <a:r>
              <a:rPr lang="en-US" sz="1200" dirty="0">
                <a:solidFill>
                  <a:srgbClr val="0000FF"/>
                </a:solidFill>
              </a:rPr>
              <a:t>--</a:t>
            </a:r>
            <a:r>
              <a:rPr lang="en-US" sz="1200" dirty="0" err="1">
                <a:solidFill>
                  <a:srgbClr val="0000FF"/>
                </a:solidFill>
              </a:rPr>
              <a:t>Nachgewiesenes</a:t>
            </a:r>
            <a:r>
              <a:rPr lang="en-US" sz="1200" dirty="0">
                <a:solidFill>
                  <a:srgbClr val="0000FF"/>
                </a:solidFill>
              </a:rPr>
              <a:t> </a:t>
            </a:r>
            <a:r>
              <a:rPr lang="en-US" sz="1200" dirty="0" err="1">
                <a:solidFill>
                  <a:srgbClr val="0000FF"/>
                </a:solidFill>
              </a:rPr>
              <a:t>schnelles</a:t>
            </a:r>
            <a:r>
              <a:rPr lang="en-US" sz="1200" dirty="0">
                <a:solidFill>
                  <a:srgbClr val="0000FF"/>
                </a:solidFill>
              </a:rPr>
              <a:t> </a:t>
            </a:r>
            <a:r>
              <a:rPr lang="en-US" sz="1200" dirty="0" err="1">
                <a:solidFill>
                  <a:srgbClr val="0000FF"/>
                </a:solidFill>
              </a:rPr>
              <a:t>Wachstum</a:t>
            </a:r>
            <a:endParaRPr lang="en-US" sz="1200" dirty="0">
              <a:solidFill>
                <a:srgbClr val="0000FF"/>
              </a:solidFill>
            </a:endParaRPr>
          </a:p>
          <a:p>
            <a:pPr marL="344487" lvl="1" indent="0" eaLnBrk="1" hangingPunct="1">
              <a:buNone/>
              <a:defRPr/>
            </a:pPr>
            <a:r>
              <a:rPr lang="en-US" sz="1200" dirty="0">
                <a:solidFill>
                  <a:srgbClr val="0000FF"/>
                </a:solidFill>
              </a:rPr>
              <a:t>--Reizsymptome, die auf eine medikamentöse Behandlung nicht ansprechen</a:t>
            </a:r>
          </a:p>
          <a:p>
            <a:pPr marL="344487" lvl="1" indent="0" eaLnBrk="1" hangingPunct="1">
              <a:buNone/>
              <a:defRPr/>
            </a:pPr>
            <a:r>
              <a:rPr lang="en-US" sz="1200" dirty="0" err="1">
                <a:solidFill>
                  <a:srgbClr val="0000FF"/>
                </a:solidFill>
              </a:rPr>
              <a:t>--Dellen</a:t>
            </a:r>
            <a:r>
              <a:rPr lang="en-US" sz="1200" dirty="0">
                <a:solidFill>
                  <a:srgbClr val="0000FF"/>
                </a:solidFill>
              </a:rPr>
              <a:t>bildung</a:t>
            </a:r>
          </a:p>
          <a:p>
            <a:pPr marL="344487" lvl="1" indent="0" eaLnBrk="1" hangingPunct="1">
              <a:buNone/>
              <a:defRPr/>
            </a:pPr>
            <a:r>
              <a:rPr lang="en-US" sz="1200" dirty="0">
                <a:solidFill>
                  <a:srgbClr val="0000FF"/>
                </a:solidFill>
              </a:rPr>
              <a:t>--Inakzeptables kosmetisches Erscheinungsbild</a:t>
            </a:r>
          </a:p>
          <a:p>
            <a:pPr marL="344487" lvl="1" indent="0" eaLnBrk="1" hangingPunct="1">
              <a:buNone/>
              <a:defRPr/>
            </a:pPr>
            <a:r>
              <a:rPr lang="en-US" sz="1200" dirty="0">
                <a:solidFill>
                  <a:srgbClr val="0000FF"/>
                </a:solidFill>
              </a:rPr>
              <a:t>--Eingriff in die Sehachse</a:t>
            </a:r>
          </a:p>
          <a:p>
            <a:pPr marL="344487" lvl="1" indent="0" eaLnBrk="1" hangingPunct="1">
              <a:buNone/>
              <a:defRPr/>
            </a:pPr>
            <a:r>
              <a:rPr lang="en-US" sz="1200" dirty="0">
                <a:solidFill>
                  <a:srgbClr val="0000FF"/>
                </a:solidFill>
              </a:rPr>
              <a:t>--Optisch auffällig</a:t>
            </a:r>
            <a:endParaRPr lang="en-US" dirty="0">
              <a:solidFill>
                <a:schemeClr val="bg1"/>
              </a:solidFill>
            </a:endParaRP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47</a:t>
            </a:fld>
            <a:endParaRPr lang="en-US" altLang="en-US" sz="1000"/>
          </a:p>
        </p:txBody>
      </p:sp>
      <p:sp>
        <p:nvSpPr>
          <p:cNvPr id="7" name="TextBox 1">
            <a:extLst>
              <a:ext uri="{FF2B5EF4-FFF2-40B4-BE49-F238E27FC236}">
                <a16:creationId xmlns:a16="http://schemas.microsoft.com/office/drawing/2014/main" id="{E3AFAD19-59DB-42F7-8D70-B9A088C97548}"/>
              </a:ext>
            </a:extLst>
          </p:cNvPr>
          <p:cNvSpPr txBox="1">
            <a:spLocks noChangeArrowheads="1"/>
          </p:cNvSpPr>
          <p:nvPr/>
        </p:nvSpPr>
        <p:spPr bwMode="auto">
          <a:xfrm>
            <a:off x="5181600" y="2514600"/>
            <a:ext cx="34932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(MTMT = maximal tolerierte medizinische Behandlung)</a:t>
            </a:r>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Tree>
    <p:extLst>
      <p:ext uri="{BB962C8B-B14F-4D97-AF65-F5344CB8AC3E}">
        <p14:creationId xmlns:p14="http://schemas.microsoft.com/office/powerpoint/2010/main" val="17164289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t>Indikationen für </a:t>
            </a:r>
            <a:r>
              <a:rPr lang="en-US" sz="1200" dirty="0" err="1"/>
              <a:t>die </a:t>
            </a:r>
            <a:r>
              <a:rPr lang="en-US" sz="1200" dirty="0"/>
              <a:t>Pterygium-Exzision:</a:t>
            </a:r>
          </a:p>
          <a:p>
            <a:pPr marL="344487" lvl="1" indent="0" eaLnBrk="1" hangingPunct="1">
              <a:buNone/>
              <a:defRPr/>
            </a:pPr>
            <a:r>
              <a:rPr lang="en-US" sz="1200" dirty="0">
                <a:solidFill>
                  <a:schemeClr val="bg1">
                    <a:lumMod val="75000"/>
                  </a:schemeClr>
                </a:solidFill>
              </a:rPr>
              <a:t>--</a:t>
            </a:r>
            <a:r>
              <a:rPr lang="en-US" sz="1200" dirty="0" err="1">
                <a:solidFill>
                  <a:schemeClr val="bg1">
                    <a:lumMod val="75000"/>
                  </a:schemeClr>
                </a:solidFill>
              </a:rPr>
              <a:t>Nachgewiesenes</a:t>
            </a:r>
            <a:r>
              <a:rPr lang="en-US" sz="1200" dirty="0">
                <a:solidFill>
                  <a:schemeClr val="bg1">
                    <a:lumMod val="75000"/>
                  </a:schemeClr>
                </a:solidFill>
              </a:rPr>
              <a:t> </a:t>
            </a:r>
            <a:r>
              <a:rPr lang="en-US" sz="1200" dirty="0" err="1">
                <a:solidFill>
                  <a:schemeClr val="bg1">
                    <a:lumMod val="75000"/>
                  </a:schemeClr>
                </a:solidFill>
              </a:rPr>
              <a:t>schnelles</a:t>
            </a:r>
            <a:r>
              <a:rPr lang="en-US" sz="1200" dirty="0">
                <a:solidFill>
                  <a:schemeClr val="bg1">
                    <a:lumMod val="75000"/>
                  </a:schemeClr>
                </a:solidFill>
              </a:rPr>
              <a:t> </a:t>
            </a:r>
            <a:r>
              <a:rPr lang="en-US" sz="1200" dirty="0" err="1">
                <a:solidFill>
                  <a:schemeClr val="bg1">
                    <a:lumMod val="75000"/>
                  </a:schemeClr>
                </a:solidFill>
              </a:rPr>
              <a:t>Wachstum</a:t>
            </a:r>
            <a:endParaRPr lang="en-US" sz="1200" dirty="0">
              <a:solidFill>
                <a:schemeClr val="bg1">
                  <a:lumMod val="75000"/>
                </a:schemeClr>
              </a:solidFill>
            </a:endParaRPr>
          </a:p>
          <a:p>
            <a:pPr marL="344487" lvl="1" indent="0" eaLnBrk="1" hangingPunct="1">
              <a:buNone/>
              <a:defRPr/>
            </a:pPr>
            <a:r>
              <a:rPr lang="en-US" sz="1200" dirty="0">
                <a:solidFill>
                  <a:schemeClr val="bg1">
                    <a:lumMod val="75000"/>
                  </a:schemeClr>
                </a:solidFill>
              </a:rPr>
              <a:t>--Reizsymptome, die auf eine medikamentöse Behandlung nicht ansprechen</a:t>
            </a:r>
          </a:p>
          <a:p>
            <a:pPr marL="344487" lvl="1" indent="0" eaLnBrk="1" hangingPunct="1">
              <a:buNone/>
              <a:defRPr/>
            </a:pPr>
            <a:r>
              <a:rPr lang="en-US" sz="1200" b="1" dirty="0" err="1">
                <a:solidFill>
                  <a:srgbClr val="0000FF"/>
                </a:solidFill>
              </a:rPr>
              <a:t>--Dellen</a:t>
            </a:r>
            <a:r>
              <a:rPr lang="en-US" sz="1200" b="1" dirty="0">
                <a:solidFill>
                  <a:srgbClr val="0000FF"/>
                </a:solidFill>
              </a:rPr>
              <a:t>bildung</a:t>
            </a:r>
          </a:p>
          <a:p>
            <a:pPr marL="344487" lvl="1" indent="0" eaLnBrk="1" hangingPunct="1">
              <a:buNone/>
              <a:defRPr/>
            </a:pPr>
            <a:r>
              <a:rPr lang="en-US" sz="1200" dirty="0">
                <a:solidFill>
                  <a:schemeClr val="bg1">
                    <a:lumMod val="75000"/>
                  </a:schemeClr>
                </a:solidFill>
              </a:rPr>
              <a:t>--Inakzeptables kosmetisches Erscheinungsbild</a:t>
            </a:r>
          </a:p>
          <a:p>
            <a:pPr marL="344487" lvl="1" indent="0" eaLnBrk="1" hangingPunct="1">
              <a:buNone/>
              <a:defRPr/>
            </a:pPr>
            <a:r>
              <a:rPr lang="en-US" sz="1200" dirty="0">
                <a:solidFill>
                  <a:schemeClr val="bg1">
                    <a:lumMod val="75000"/>
                  </a:schemeClr>
                </a:solidFill>
              </a:rPr>
              <a:t>--Eindringen in die Sehachse</a:t>
            </a:r>
          </a:p>
          <a:p>
            <a:pPr marL="344487" lvl="1" indent="0" eaLnBrk="1" hangingPunct="1">
              <a:buNone/>
              <a:defRPr/>
            </a:pPr>
            <a:r>
              <a:rPr lang="en-US" sz="1200" dirty="0">
                <a:solidFill>
                  <a:schemeClr val="bg1">
                    <a:lumMod val="75000"/>
                  </a:schemeClr>
                </a:solidFill>
              </a:rPr>
              <a:t>--Optisch auffällig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48</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8" name="TextBox 7">
            <a:extLst>
              <a:ext uri="{FF2B5EF4-FFF2-40B4-BE49-F238E27FC236}">
                <a16:creationId xmlns:a16="http://schemas.microsoft.com/office/drawing/2014/main" id="{6CC6B04F-F699-41C0-BCA2-1C5D63DBF6C8}"/>
              </a:ext>
            </a:extLst>
          </p:cNvPr>
          <p:cNvSpPr txBox="1"/>
          <p:nvPr/>
        </p:nvSpPr>
        <p:spPr>
          <a:xfrm>
            <a:off x="609601" y="3429000"/>
            <a:ext cx="6553200" cy="1749197"/>
          </a:xfrm>
          <a:prstGeom prst="rect">
            <a:avLst/>
          </a:prstGeom>
          <a:solidFill>
            <a:schemeClr val="accent5">
              <a:lumMod val="60000"/>
              <a:lumOff val="40000"/>
            </a:schemeClr>
          </a:solidFill>
        </p:spPr>
        <p:txBody>
          <a:bodyPr wrap="square" lIns="25400" tIns="12700" rIns="25400" bIns="12700">
            <a:spAutoFit/>
          </a:bodyPr>
          <a:lstStyle/>
          <a:p>
            <a:pPr>
              <a:defRPr/>
            </a:pPr>
            <a:r>
              <a:rPr lang="en-US" sz="1200" i="1" dirty="0">
                <a:solidFill>
                  <a:srgbClr val="0000FF"/>
                </a:solidFill>
                <a:latin typeface="Arial" charset="0"/>
              </a:rPr>
              <a:t>Was </a:t>
            </a:r>
            <a:r>
              <a:rPr lang="en-US" sz="1200" i="1" dirty="0" err="1">
                <a:solidFill>
                  <a:srgbClr val="0000FF"/>
                </a:solidFill>
                <a:latin typeface="Arial" charset="0"/>
              </a:rPr>
              <a:t>ist</a:t>
            </a:r>
            <a:r>
              <a:rPr lang="en-US" sz="1200" i="1" dirty="0">
                <a:solidFill>
                  <a:srgbClr val="0000FF"/>
                </a:solidFill>
                <a:latin typeface="Arial" charset="0"/>
              </a:rPr>
              <a:t> </a:t>
            </a:r>
            <a:r>
              <a:rPr lang="en-US" sz="1200" i="1" dirty="0" err="1">
                <a:solidFill>
                  <a:srgbClr val="0000FF"/>
                </a:solidFill>
                <a:latin typeface="Arial" charset="0"/>
              </a:rPr>
              <a:t>eine</a:t>
            </a:r>
            <a:r>
              <a:rPr lang="en-US" sz="1200" i="1" dirty="0">
                <a:solidFill>
                  <a:srgbClr val="0000FF"/>
                </a:solidFill>
                <a:latin typeface="Arial" charset="0"/>
              </a:rPr>
              <a:t> Delle? </a:t>
            </a:r>
            <a:endParaRPr lang="en-US" sz="1600" i="1" dirty="0">
              <a:solidFill>
                <a:schemeClr val="accent5">
                  <a:lumMod val="60000"/>
                  <a:lumOff val="40000"/>
                </a:schemeClr>
              </a:solidFill>
              <a:latin typeface="Arial" charset="0"/>
            </a:endParaRPr>
          </a:p>
          <a:p>
            <a:pPr>
              <a:defRPr/>
            </a:pPr>
            <a:r>
              <a:rPr lang="en-US" sz="1200" dirty="0">
                <a:solidFill>
                  <a:schemeClr val="accent5">
                    <a:lumMod val="60000"/>
                    <a:lumOff val="40000"/>
                  </a:schemeClr>
                </a:solidFill>
                <a:latin typeface="Arial" charset="0"/>
              </a:rPr>
              <a:t>Eine kleine fokale Vertiefung in der Hornhautoberfläche, die entsteht, wenn eine erhabene Läsion in der Nähe des Limbus (</a:t>
            </a:r>
            <a:r>
              <a:rPr lang="en-US" sz="1200" dirty="0" err="1">
                <a:solidFill>
                  <a:schemeClr val="accent5">
                    <a:lumMod val="60000"/>
                    <a:lumOff val="40000"/>
                  </a:schemeClr>
                </a:solidFill>
                <a:latin typeface="Arial" charset="0"/>
              </a:rPr>
              <a:t>z</a:t>
            </a:r>
            <a:r>
              <a:rPr lang="en-US" sz="1200" dirty="0">
                <a:solidFill>
                  <a:schemeClr val="accent5">
                    <a:lumMod val="60000"/>
                    <a:lumOff val="40000"/>
                  </a:schemeClr>
                </a:solidFill>
                <a:latin typeface="Arial" charset="0"/>
              </a:rPr>
              <a:t>. B. ein Pterygium) verhindert, dass das Augenlid diesen Bereich beim Blinzeln berührt, wodurch der normale Befeuchtungsprozess der Hornhaut an dieser Stelle gestört wird</a:t>
            </a:r>
          </a:p>
          <a:p>
            <a:pPr>
              <a:defRPr/>
            </a:pPr>
            <a:endParaRPr lang="en-US" sz="1600" i="1" dirty="0">
              <a:solidFill>
                <a:schemeClr val="accent5">
                  <a:lumMod val="60000"/>
                  <a:lumOff val="40000"/>
                </a:schemeClr>
              </a:solidFill>
              <a:latin typeface="Arial" charset="0"/>
            </a:endParaRPr>
          </a:p>
          <a:p>
            <a:pPr>
              <a:defRPr/>
            </a:pPr>
            <a:r>
              <a:rPr lang="en-US" sz="1200" i="1" dirty="0">
                <a:solidFill>
                  <a:schemeClr val="accent5">
                    <a:lumMod val="60000"/>
                    <a:lumOff val="40000"/>
                  </a:schemeClr>
                </a:solidFill>
                <a:latin typeface="Arial" charset="0"/>
              </a:rPr>
              <a:t>Wie </a:t>
            </a:r>
            <a:r>
              <a:rPr lang="en-US" sz="1200" i="1" dirty="0" err="1">
                <a:solidFill>
                  <a:schemeClr val="accent5">
                    <a:lumMod val="60000"/>
                    <a:lumOff val="40000"/>
                  </a:schemeClr>
                </a:solidFill>
                <a:latin typeface="Arial" charset="0"/>
              </a:rPr>
              <a:t>wird</a:t>
            </a:r>
            <a:r>
              <a:rPr lang="en-US" sz="1200" i="1" dirty="0">
                <a:solidFill>
                  <a:schemeClr val="accent5">
                    <a:lumMod val="60000"/>
                    <a:lumOff val="40000"/>
                  </a:schemeClr>
                </a:solidFill>
                <a:latin typeface="Arial" charset="0"/>
              </a:rPr>
              <a:t> </a:t>
            </a:r>
            <a:r>
              <a:rPr lang="en-US" sz="1200" i="1" dirty="0" err="1">
                <a:solidFill>
                  <a:schemeClr val="accent5">
                    <a:lumMod val="60000"/>
                    <a:lumOff val="40000"/>
                  </a:schemeClr>
                </a:solidFill>
                <a:latin typeface="Arial" charset="0"/>
              </a:rPr>
              <a:t>eine</a:t>
            </a:r>
            <a:r>
              <a:rPr lang="en-US" sz="1200" i="1" dirty="0">
                <a:solidFill>
                  <a:schemeClr val="accent5">
                    <a:lumMod val="60000"/>
                    <a:lumOff val="40000"/>
                  </a:schemeClr>
                </a:solidFill>
                <a:latin typeface="Arial" charset="0"/>
              </a:rPr>
              <a:t> Delle behandelt, abgesehen von der Entfernung der erhabenen Läsion?</a:t>
            </a:r>
          </a:p>
          <a:p>
            <a:pPr>
              <a:defRPr/>
            </a:pPr>
            <a:r>
              <a:rPr lang="en-US" sz="1200" dirty="0">
                <a:solidFill>
                  <a:schemeClr val="accent5">
                    <a:lumMod val="60000"/>
                    <a:lumOff val="40000"/>
                  </a:schemeClr>
                </a:solidFill>
                <a:latin typeface="Arial" charset="0"/>
              </a:rPr>
              <a:t>Mit reichlich konservierungsmittelfreien künstlichen Tränen. Möglicherweise ist auch eine Druckbandage erforderlich.</a:t>
            </a:r>
          </a:p>
        </p:txBody>
      </p:sp>
    </p:spTree>
    <p:extLst>
      <p:ext uri="{BB962C8B-B14F-4D97-AF65-F5344CB8AC3E}">
        <p14:creationId xmlns:p14="http://schemas.microsoft.com/office/powerpoint/2010/main" val="39716651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t>Indikationen für </a:t>
            </a:r>
            <a:r>
              <a:rPr lang="en-US" sz="1200" dirty="0" err="1"/>
              <a:t>die </a:t>
            </a:r>
            <a:r>
              <a:rPr lang="en-US" sz="1200" dirty="0"/>
              <a:t>Pterygium-Exzision:</a:t>
            </a:r>
          </a:p>
          <a:p>
            <a:pPr marL="344487" lvl="1" indent="0" eaLnBrk="1" hangingPunct="1">
              <a:buNone/>
              <a:defRPr/>
            </a:pPr>
            <a:r>
              <a:rPr lang="en-US" sz="1200" dirty="0">
                <a:solidFill>
                  <a:schemeClr val="bg1">
                    <a:lumMod val="75000"/>
                  </a:schemeClr>
                </a:solidFill>
              </a:rPr>
              <a:t>--</a:t>
            </a:r>
            <a:r>
              <a:rPr lang="en-US" sz="1200" dirty="0" err="1">
                <a:solidFill>
                  <a:schemeClr val="bg1">
                    <a:lumMod val="75000"/>
                  </a:schemeClr>
                </a:solidFill>
              </a:rPr>
              <a:t>Nachgewiesenes</a:t>
            </a:r>
            <a:r>
              <a:rPr lang="en-US" sz="1200" dirty="0">
                <a:solidFill>
                  <a:schemeClr val="bg1">
                    <a:lumMod val="75000"/>
                  </a:schemeClr>
                </a:solidFill>
              </a:rPr>
              <a:t> </a:t>
            </a:r>
            <a:r>
              <a:rPr lang="en-US" sz="1200" dirty="0" err="1">
                <a:solidFill>
                  <a:schemeClr val="bg1">
                    <a:lumMod val="75000"/>
                  </a:schemeClr>
                </a:solidFill>
              </a:rPr>
              <a:t>schnelles</a:t>
            </a:r>
            <a:r>
              <a:rPr lang="en-US" sz="1200" dirty="0">
                <a:solidFill>
                  <a:schemeClr val="bg1">
                    <a:lumMod val="75000"/>
                  </a:schemeClr>
                </a:solidFill>
              </a:rPr>
              <a:t> </a:t>
            </a:r>
            <a:r>
              <a:rPr lang="en-US" sz="1200" dirty="0" err="1">
                <a:solidFill>
                  <a:schemeClr val="bg1">
                    <a:lumMod val="75000"/>
                  </a:schemeClr>
                </a:solidFill>
              </a:rPr>
              <a:t>Wachstum</a:t>
            </a:r>
            <a:endParaRPr lang="en-US" sz="1200" dirty="0">
              <a:solidFill>
                <a:schemeClr val="bg1">
                  <a:lumMod val="75000"/>
                </a:schemeClr>
              </a:solidFill>
            </a:endParaRPr>
          </a:p>
          <a:p>
            <a:pPr marL="344487" lvl="1" indent="0" eaLnBrk="1" hangingPunct="1">
              <a:buNone/>
              <a:defRPr/>
            </a:pPr>
            <a:r>
              <a:rPr lang="en-US" sz="1200" dirty="0">
                <a:solidFill>
                  <a:schemeClr val="bg1">
                    <a:lumMod val="75000"/>
                  </a:schemeClr>
                </a:solidFill>
              </a:rPr>
              <a:t>--Reizsymptome, die auf eine medikamentöse Behandlung nicht ansprechen</a:t>
            </a:r>
          </a:p>
          <a:p>
            <a:pPr marL="344487" lvl="1" indent="0" eaLnBrk="1" hangingPunct="1">
              <a:buNone/>
              <a:defRPr/>
            </a:pPr>
            <a:r>
              <a:rPr lang="en-US" sz="1200" b="1" dirty="0" err="1">
                <a:solidFill>
                  <a:srgbClr val="0000FF"/>
                </a:solidFill>
              </a:rPr>
              <a:t>--Dellen</a:t>
            </a:r>
            <a:r>
              <a:rPr lang="en-US" sz="1200" b="1" dirty="0">
                <a:solidFill>
                  <a:srgbClr val="0000FF"/>
                </a:solidFill>
              </a:rPr>
              <a:t>bildung</a:t>
            </a:r>
          </a:p>
          <a:p>
            <a:pPr marL="344487" lvl="1" indent="0" eaLnBrk="1" hangingPunct="1">
              <a:buNone/>
              <a:defRPr/>
            </a:pPr>
            <a:r>
              <a:rPr lang="en-US" sz="1200" dirty="0">
                <a:solidFill>
                  <a:schemeClr val="bg1">
                    <a:lumMod val="75000"/>
                  </a:schemeClr>
                </a:solidFill>
              </a:rPr>
              <a:t>--Inakzeptables kosmetisches Erscheinungsbild</a:t>
            </a:r>
          </a:p>
          <a:p>
            <a:pPr marL="344487" lvl="1" indent="0" eaLnBrk="1" hangingPunct="1">
              <a:buNone/>
              <a:defRPr/>
            </a:pPr>
            <a:r>
              <a:rPr lang="en-US" sz="1200" dirty="0">
                <a:solidFill>
                  <a:schemeClr val="bg1">
                    <a:lumMod val="75000"/>
                  </a:schemeClr>
                </a:solidFill>
              </a:rPr>
              <a:t>--Eindringen in die Sehachse</a:t>
            </a:r>
          </a:p>
          <a:p>
            <a:pPr marL="344487" lvl="1" indent="0" eaLnBrk="1" hangingPunct="1">
              <a:buNone/>
              <a:defRPr/>
            </a:pPr>
            <a:r>
              <a:rPr lang="en-US" sz="1200" dirty="0">
                <a:solidFill>
                  <a:schemeClr val="bg1">
                    <a:lumMod val="75000"/>
                  </a:schemeClr>
                </a:solidFill>
              </a:rPr>
              <a:t>--Optisch auffällig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49</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8" name="TextBox 7">
            <a:extLst>
              <a:ext uri="{FF2B5EF4-FFF2-40B4-BE49-F238E27FC236}">
                <a16:creationId xmlns:a16="http://schemas.microsoft.com/office/drawing/2014/main" id="{6CC6B04F-F699-41C0-BCA2-1C5D63DBF6C8}"/>
              </a:ext>
            </a:extLst>
          </p:cNvPr>
          <p:cNvSpPr txBox="1"/>
          <p:nvPr/>
        </p:nvSpPr>
        <p:spPr>
          <a:xfrm>
            <a:off x="609601" y="3429000"/>
            <a:ext cx="6553200" cy="1749197"/>
          </a:xfrm>
          <a:prstGeom prst="rect">
            <a:avLst/>
          </a:prstGeom>
          <a:solidFill>
            <a:schemeClr val="accent5">
              <a:lumMod val="60000"/>
              <a:lumOff val="40000"/>
            </a:schemeClr>
          </a:solidFill>
        </p:spPr>
        <p:txBody>
          <a:bodyPr wrap="square" lIns="25400" tIns="12700" rIns="25400" bIns="12700">
            <a:spAutoFit/>
          </a:bodyPr>
          <a:lstStyle/>
          <a:p>
            <a:pPr>
              <a:defRPr/>
            </a:pPr>
            <a:r>
              <a:rPr lang="en-US" sz="1200" i="1" dirty="0">
                <a:solidFill>
                  <a:srgbClr val="0000FF"/>
                </a:solidFill>
                <a:latin typeface="Arial" charset="0"/>
              </a:rPr>
              <a:t>Was </a:t>
            </a:r>
            <a:r>
              <a:rPr lang="en-US" sz="1200" i="1" dirty="0" err="1">
                <a:solidFill>
                  <a:srgbClr val="0000FF"/>
                </a:solidFill>
                <a:latin typeface="Arial" charset="0"/>
              </a:rPr>
              <a:t>ist</a:t>
            </a:r>
            <a:r>
              <a:rPr lang="en-US" sz="1200" i="1" dirty="0">
                <a:solidFill>
                  <a:srgbClr val="0000FF"/>
                </a:solidFill>
                <a:latin typeface="Arial" charset="0"/>
              </a:rPr>
              <a:t> </a:t>
            </a:r>
            <a:r>
              <a:rPr lang="en-US" sz="1200" i="1" dirty="0" err="1">
                <a:solidFill>
                  <a:srgbClr val="0000FF"/>
                </a:solidFill>
                <a:latin typeface="Arial" charset="0"/>
              </a:rPr>
              <a:t>eine</a:t>
            </a:r>
            <a:r>
              <a:rPr lang="en-US" sz="1200" i="1" dirty="0">
                <a:solidFill>
                  <a:srgbClr val="0000FF"/>
                </a:solidFill>
                <a:latin typeface="Arial" charset="0"/>
              </a:rPr>
              <a:t> Delle? </a:t>
            </a:r>
          </a:p>
          <a:p>
            <a:pPr>
              <a:defRPr/>
            </a:pPr>
            <a:r>
              <a:rPr lang="en-US" sz="1200" dirty="0">
                <a:solidFill>
                  <a:srgbClr val="0000FF"/>
                </a:solidFill>
                <a:latin typeface="Arial" charset="0"/>
              </a:rPr>
              <a:t>Eine kleine fokale Vertiefung in der Hornhautoberfläche, die entsteht, wenn eine erhabene Läsion in der Nähe des Limbus (</a:t>
            </a:r>
            <a:r>
              <a:rPr lang="en-US" sz="1200" dirty="0" err="1">
                <a:solidFill>
                  <a:srgbClr val="0000FF"/>
                </a:solidFill>
                <a:latin typeface="Arial" charset="0"/>
              </a:rPr>
              <a:t>z</a:t>
            </a:r>
            <a:r>
              <a:rPr lang="en-US" sz="1200" dirty="0">
                <a:solidFill>
                  <a:srgbClr val="0000FF"/>
                </a:solidFill>
                <a:latin typeface="Arial" charset="0"/>
              </a:rPr>
              <a:t>. B. ein Pterygium) verhindert, dass das Augenlid diesen Bereich beim Blinzeln berührt, wodurch der normale Befeuchtungsprozess der Hornhaut an dieser Stelle gestört wird</a:t>
            </a:r>
            <a:endParaRPr lang="en-US" sz="1600" dirty="0">
              <a:solidFill>
                <a:schemeClr val="accent5">
                  <a:lumMod val="60000"/>
                  <a:lumOff val="40000"/>
                </a:schemeClr>
              </a:solidFill>
              <a:latin typeface="Arial" charset="0"/>
            </a:endParaRPr>
          </a:p>
          <a:p>
            <a:pPr>
              <a:defRPr/>
            </a:pPr>
            <a:endParaRPr lang="en-US" sz="1600" i="1" dirty="0">
              <a:solidFill>
                <a:schemeClr val="accent5">
                  <a:lumMod val="60000"/>
                  <a:lumOff val="40000"/>
                </a:schemeClr>
              </a:solidFill>
              <a:latin typeface="Arial" charset="0"/>
            </a:endParaRPr>
          </a:p>
          <a:p>
            <a:pPr>
              <a:defRPr/>
            </a:pPr>
            <a:r>
              <a:rPr lang="en-US" sz="1200" i="1" dirty="0">
                <a:solidFill>
                  <a:schemeClr val="accent5">
                    <a:lumMod val="60000"/>
                    <a:lumOff val="40000"/>
                  </a:schemeClr>
                </a:solidFill>
                <a:latin typeface="Arial" charset="0"/>
              </a:rPr>
              <a:t>Wie </a:t>
            </a:r>
            <a:r>
              <a:rPr lang="en-US" sz="1200" i="1" dirty="0" err="1">
                <a:solidFill>
                  <a:schemeClr val="accent5">
                    <a:lumMod val="60000"/>
                    <a:lumOff val="40000"/>
                  </a:schemeClr>
                </a:solidFill>
                <a:latin typeface="Arial" charset="0"/>
              </a:rPr>
              <a:t>wird</a:t>
            </a:r>
            <a:r>
              <a:rPr lang="en-US" sz="1200" i="1" dirty="0">
                <a:solidFill>
                  <a:schemeClr val="accent5">
                    <a:lumMod val="60000"/>
                    <a:lumOff val="40000"/>
                  </a:schemeClr>
                </a:solidFill>
                <a:latin typeface="Arial" charset="0"/>
              </a:rPr>
              <a:t> </a:t>
            </a:r>
            <a:r>
              <a:rPr lang="en-US" sz="1200" i="1" dirty="0" err="1">
                <a:solidFill>
                  <a:schemeClr val="accent5">
                    <a:lumMod val="60000"/>
                    <a:lumOff val="40000"/>
                  </a:schemeClr>
                </a:solidFill>
                <a:latin typeface="Arial" charset="0"/>
              </a:rPr>
              <a:t>eine</a:t>
            </a:r>
            <a:r>
              <a:rPr lang="en-US" sz="1200" i="1" dirty="0">
                <a:solidFill>
                  <a:schemeClr val="accent5">
                    <a:lumMod val="60000"/>
                    <a:lumOff val="40000"/>
                  </a:schemeClr>
                </a:solidFill>
                <a:latin typeface="Arial" charset="0"/>
              </a:rPr>
              <a:t> Delle behandelt, abgesehen von der Entfernung der erhabenen Läsion?</a:t>
            </a:r>
          </a:p>
          <a:p>
            <a:pPr>
              <a:defRPr/>
            </a:pPr>
            <a:r>
              <a:rPr lang="en-US" sz="1200" dirty="0">
                <a:solidFill>
                  <a:schemeClr val="accent5">
                    <a:lumMod val="60000"/>
                    <a:lumOff val="40000"/>
                  </a:schemeClr>
                </a:solidFill>
                <a:latin typeface="Arial" charset="0"/>
              </a:rPr>
              <a:t>Mit reichlich konservierungsmittelfreien künstlichen Tränen. Möglicherweise ist auch ein Druckverband erforderlich.</a:t>
            </a:r>
          </a:p>
        </p:txBody>
      </p:sp>
    </p:spTree>
    <p:extLst>
      <p:ext uri="{BB962C8B-B14F-4D97-AF65-F5344CB8AC3E}">
        <p14:creationId xmlns:p14="http://schemas.microsoft.com/office/powerpoint/2010/main" val="18445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Fragen und Antworten</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t>Wie sich ein </a:t>
            </a:r>
            <a:r>
              <a:rPr lang="de-DE" sz="1200" dirty="0" err="1"/>
              <a:t>Pingueculum</a:t>
            </a:r>
            <a:r>
              <a:rPr lang="de-DE" sz="1200" dirty="0"/>
              <a:t> darstellt</a:t>
            </a:r>
            <a:r>
              <a:rPr lang="en-US" sz="1200" dirty="0"/>
              <a:t>…</a:t>
            </a:r>
          </a:p>
          <a:p>
            <a:pPr marL="0" indent="0" eaLnBrk="1" hangingPunct="1">
              <a:buNone/>
              <a:defRPr/>
            </a:pPr>
            <a:r>
              <a:rPr lang="en-US" sz="1200" dirty="0"/>
              <a:t>	</a:t>
            </a:r>
            <a:r>
              <a:rPr lang="en-US" sz="1200" i="1" dirty="0"/>
              <a:t>Aussehen</a:t>
            </a:r>
            <a:r>
              <a:rPr lang="en-US" sz="1200" dirty="0"/>
              <a:t>: </a:t>
            </a:r>
            <a:r>
              <a:rPr lang="en-US" sz="1200" dirty="0">
                <a:solidFill>
                  <a:srgbClr val="0000FF"/>
                </a:solidFill>
              </a:rPr>
              <a:t>Gelb-weiße Masse</a:t>
            </a:r>
          </a:p>
          <a:p>
            <a:pPr marL="0" indent="0" eaLnBrk="1" hangingPunct="1">
              <a:buNone/>
              <a:defRPr/>
            </a:pPr>
            <a:r>
              <a:rPr lang="en-US" sz="1200" dirty="0"/>
              <a:t>	</a:t>
            </a:r>
            <a:r>
              <a:rPr lang="en-US" sz="1200" i="1" dirty="0" err="1"/>
              <a:t>Lokalisation</a:t>
            </a:r>
            <a:r>
              <a:rPr lang="en-US" sz="1200" dirty="0"/>
              <a:t>: </a:t>
            </a:r>
            <a:r>
              <a:rPr lang="en-US" sz="1200" dirty="0">
                <a:solidFill>
                  <a:srgbClr val="0000FF"/>
                </a:solidFill>
              </a:rPr>
              <a:t>IPFZ-</a:t>
            </a:r>
            <a:r>
              <a:rPr lang="en-US" sz="1200" dirty="0" err="1">
                <a:solidFill>
                  <a:srgbClr val="0000FF"/>
                </a:solidFill>
              </a:rPr>
              <a:t>Konjunktiva</a:t>
            </a:r>
            <a:r>
              <a:rPr lang="en-US" sz="1200" dirty="0">
                <a:solidFill>
                  <a:srgbClr val="0000FF"/>
                </a:solidFill>
              </a:rPr>
              <a:t> nahe dem Limbus</a:t>
            </a:r>
          </a:p>
          <a:p>
            <a:pPr marL="0" indent="0" eaLnBrk="1" hangingPunct="1">
              <a:buNone/>
              <a:defRPr/>
            </a:pPr>
            <a:r>
              <a:rPr lang="en-US" sz="1200" dirty="0"/>
              <a:t>	</a:t>
            </a:r>
            <a:r>
              <a:rPr lang="en-US" sz="1200" i="1" dirty="0" err="1">
                <a:solidFill>
                  <a:schemeClr val="bg1">
                    <a:lumMod val="75000"/>
                  </a:schemeClr>
                </a:solidFill>
              </a:rPr>
              <a:t>Lateralität</a:t>
            </a:r>
            <a:r>
              <a:rPr lang="en-US" sz="1200" dirty="0">
                <a:solidFill>
                  <a:schemeClr val="bg1">
                    <a:lumMod val="75000"/>
                  </a:schemeClr>
                </a:solidFill>
              </a:rPr>
              <a:t>:</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5</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2" name="TextBox 1">
            <a:extLst>
              <a:ext uri="{FF2B5EF4-FFF2-40B4-BE49-F238E27FC236}">
                <a16:creationId xmlns:a16="http://schemas.microsoft.com/office/drawing/2014/main" id="{1D794376-0558-42DF-8EF8-CC8828C9677F}"/>
              </a:ext>
            </a:extLst>
          </p:cNvPr>
          <p:cNvSpPr txBox="1"/>
          <p:nvPr/>
        </p:nvSpPr>
        <p:spPr>
          <a:xfrm>
            <a:off x="2862369" y="3048000"/>
            <a:ext cx="2993127" cy="307777"/>
          </a:xfrm>
          <a:prstGeom prst="rect">
            <a:avLst/>
          </a:prstGeom>
          <a:noFill/>
        </p:spPr>
        <p:txBody>
          <a:bodyPr wrap="square" lIns="25400" tIns="12700" rIns="25400" bIns="12700" rtlCol="0">
            <a:spAutoFit/>
          </a:bodyPr>
          <a:lstStyle/>
          <a:p>
            <a:r>
              <a:rPr lang="en-US" sz="1200" i="1" dirty="0"/>
              <a:t>(IPFZ = Zone der Augenlidspalte)</a:t>
            </a:r>
          </a:p>
        </p:txBody>
      </p:sp>
    </p:spTree>
    <p:extLst>
      <p:ext uri="{BB962C8B-B14F-4D97-AF65-F5344CB8AC3E}">
        <p14:creationId xmlns:p14="http://schemas.microsoft.com/office/powerpoint/2010/main" val="4206449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a:extLst>
              <a:ext uri="{FF2B5EF4-FFF2-40B4-BE49-F238E27FC236}">
                <a16:creationId xmlns:a16="http://schemas.microsoft.com/office/drawing/2014/main" id="{84A3D9BB-9D9E-417E-8B09-DB4DA7AEFE34}"/>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4C7BEF9-28B8-4C0E-A16E-9B10BF563A74}" type="slidenum">
              <a:rPr lang="en-US" altLang="en-US"/>
              <a:t>50</a:t>
            </a:fld>
            <a:endParaRPr lang="en-US" altLang="en-US"/>
          </a:p>
        </p:txBody>
      </p:sp>
      <p:pic>
        <p:nvPicPr>
          <p:cNvPr id="7171" name="Picture 4">
            <a:extLst>
              <a:ext uri="{FF2B5EF4-FFF2-40B4-BE49-F238E27FC236}">
                <a16:creationId xmlns:a16="http://schemas.microsoft.com/office/drawing/2014/main" id="{08314381-6003-4B96-9FC2-B0668979C3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066800"/>
            <a:ext cx="7239000" cy="477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Box 5">
            <a:extLst>
              <a:ext uri="{FF2B5EF4-FFF2-40B4-BE49-F238E27FC236}">
                <a16:creationId xmlns:a16="http://schemas.microsoft.com/office/drawing/2014/main" id="{9F17FB8C-86BA-4B62-B06A-404BA641E652}"/>
              </a:ext>
            </a:extLst>
          </p:cNvPr>
          <p:cNvSpPr txBox="1">
            <a:spLocks noChangeArrowheads="1"/>
          </p:cNvSpPr>
          <p:nvPr/>
        </p:nvSpPr>
        <p:spPr bwMode="auto">
          <a:xfrm>
            <a:off x="2679700" y="6184900"/>
            <a:ext cx="38608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Dellen als Folge eines Pterygiums</a:t>
            </a:r>
          </a:p>
        </p:txBody>
      </p:sp>
      <p:sp>
        <p:nvSpPr>
          <p:cNvPr id="5" name="TextBox 4">
            <a:extLst>
              <a:ext uri="{FF2B5EF4-FFF2-40B4-BE49-F238E27FC236}">
                <a16:creationId xmlns:a16="http://schemas.microsoft.com/office/drawing/2014/main" id="{F224181B-F326-460A-AA1D-D58ECE3B3655}"/>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2F9B6367-20B0-4AA6-A941-BC114F17BBE4}"/>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3E73E4D-6578-4B8E-A97C-5D8EFA5788DF}" type="slidenum">
              <a:rPr lang="en-US" altLang="en-US"/>
              <a:t>51</a:t>
            </a:fld>
            <a:endParaRPr lang="en-US" altLang="en-US"/>
          </a:p>
        </p:txBody>
      </p:sp>
      <p:sp>
        <p:nvSpPr>
          <p:cNvPr id="8195" name="TextBox 5">
            <a:extLst>
              <a:ext uri="{FF2B5EF4-FFF2-40B4-BE49-F238E27FC236}">
                <a16:creationId xmlns:a16="http://schemas.microsoft.com/office/drawing/2014/main" id="{8C38FA7E-AF21-4A85-B443-0501246ADD56}"/>
              </a:ext>
            </a:extLst>
          </p:cNvPr>
          <p:cNvSpPr txBox="1">
            <a:spLocks noChangeArrowheads="1"/>
          </p:cNvSpPr>
          <p:nvPr/>
        </p:nvSpPr>
        <p:spPr bwMode="auto">
          <a:xfrm>
            <a:off x="2222500" y="6184900"/>
            <a:ext cx="47752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Dellen als Folge eines Episkleritis-Knotens</a:t>
            </a:r>
          </a:p>
        </p:txBody>
      </p:sp>
      <p:pic>
        <p:nvPicPr>
          <p:cNvPr id="8196" name="Picture 1">
            <a:extLst>
              <a:ext uri="{FF2B5EF4-FFF2-40B4-BE49-F238E27FC236}">
                <a16:creationId xmlns:a16="http://schemas.microsoft.com/office/drawing/2014/main" id="{F42EC1FB-5BE0-4CC2-87E0-70ABB929F3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66800"/>
            <a:ext cx="76962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8A85B1C7-3451-49DB-99E3-3B2AA52F972E}"/>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a:extLst>
              <a:ext uri="{FF2B5EF4-FFF2-40B4-BE49-F238E27FC236}">
                <a16:creationId xmlns:a16="http://schemas.microsoft.com/office/drawing/2014/main" id="{97BC361A-69F2-4863-87BD-7B658AFD2AB7}"/>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5438D82-66F7-4595-81F0-C2325351E2FD}" type="slidenum">
              <a:rPr lang="en-US" altLang="en-US"/>
              <a:t>52</a:t>
            </a:fld>
            <a:endParaRPr lang="en-US" altLang="en-US"/>
          </a:p>
        </p:txBody>
      </p:sp>
      <p:sp>
        <p:nvSpPr>
          <p:cNvPr id="9219" name="TextBox 5">
            <a:extLst>
              <a:ext uri="{FF2B5EF4-FFF2-40B4-BE49-F238E27FC236}">
                <a16:creationId xmlns:a16="http://schemas.microsoft.com/office/drawing/2014/main" id="{7B78E571-CE4C-4ED9-BF6B-89C2D5AC4A00}"/>
              </a:ext>
            </a:extLst>
          </p:cNvPr>
          <p:cNvSpPr txBox="1">
            <a:spLocks noChangeArrowheads="1"/>
          </p:cNvSpPr>
          <p:nvPr/>
        </p:nvSpPr>
        <p:spPr bwMode="auto">
          <a:xfrm>
            <a:off x="2249488" y="6184900"/>
            <a:ext cx="464502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Dellen als Folge einer blutigen Chemosis</a:t>
            </a:r>
          </a:p>
        </p:txBody>
      </p:sp>
      <p:pic>
        <p:nvPicPr>
          <p:cNvPr id="9220" name="Picture 1">
            <a:extLst>
              <a:ext uri="{FF2B5EF4-FFF2-40B4-BE49-F238E27FC236}">
                <a16:creationId xmlns:a16="http://schemas.microsoft.com/office/drawing/2014/main" id="{503FB658-9806-4FB7-8174-3405CBFA95D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9613" y="1271588"/>
            <a:ext cx="7724775" cy="431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5FCF2D8-7B29-47C6-AC51-770E85E396B7}"/>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t>Indikationen für </a:t>
            </a:r>
            <a:r>
              <a:rPr lang="en-US" sz="1200" dirty="0" err="1"/>
              <a:t>die </a:t>
            </a:r>
            <a:r>
              <a:rPr lang="en-US" sz="1200" dirty="0"/>
              <a:t>Pterygium-Exzision:</a:t>
            </a:r>
          </a:p>
          <a:p>
            <a:pPr marL="344487" lvl="1" indent="0" eaLnBrk="1" hangingPunct="1">
              <a:buNone/>
              <a:defRPr/>
            </a:pPr>
            <a:r>
              <a:rPr lang="en-US" sz="1200" dirty="0">
                <a:solidFill>
                  <a:schemeClr val="bg1">
                    <a:lumMod val="75000"/>
                  </a:schemeClr>
                </a:solidFill>
              </a:rPr>
              <a:t>--</a:t>
            </a:r>
            <a:r>
              <a:rPr lang="en-US" sz="1200" dirty="0" err="1">
                <a:solidFill>
                  <a:schemeClr val="bg1">
                    <a:lumMod val="75000"/>
                  </a:schemeClr>
                </a:solidFill>
              </a:rPr>
              <a:t>Nachgewiesenes</a:t>
            </a:r>
            <a:r>
              <a:rPr lang="en-US" sz="1200" dirty="0">
                <a:solidFill>
                  <a:schemeClr val="bg1">
                    <a:lumMod val="75000"/>
                  </a:schemeClr>
                </a:solidFill>
              </a:rPr>
              <a:t> </a:t>
            </a:r>
            <a:r>
              <a:rPr lang="en-US" sz="1200" dirty="0" err="1">
                <a:solidFill>
                  <a:schemeClr val="bg1">
                    <a:lumMod val="75000"/>
                  </a:schemeClr>
                </a:solidFill>
              </a:rPr>
              <a:t>schnelles</a:t>
            </a:r>
            <a:r>
              <a:rPr lang="en-US" sz="1200" dirty="0">
                <a:solidFill>
                  <a:schemeClr val="bg1">
                    <a:lumMod val="75000"/>
                  </a:schemeClr>
                </a:solidFill>
              </a:rPr>
              <a:t> </a:t>
            </a:r>
            <a:r>
              <a:rPr lang="en-US" sz="1200" dirty="0" err="1">
                <a:solidFill>
                  <a:schemeClr val="bg1">
                    <a:lumMod val="75000"/>
                  </a:schemeClr>
                </a:solidFill>
              </a:rPr>
              <a:t>Wachstum</a:t>
            </a:r>
            <a:endParaRPr lang="en-US" sz="1200" dirty="0">
              <a:solidFill>
                <a:schemeClr val="bg1">
                  <a:lumMod val="75000"/>
                </a:schemeClr>
              </a:solidFill>
            </a:endParaRPr>
          </a:p>
          <a:p>
            <a:pPr marL="344487" lvl="1" indent="0" eaLnBrk="1" hangingPunct="1">
              <a:buNone/>
              <a:defRPr/>
            </a:pPr>
            <a:r>
              <a:rPr lang="en-US" sz="1200" dirty="0">
                <a:solidFill>
                  <a:schemeClr val="bg1">
                    <a:lumMod val="75000"/>
                  </a:schemeClr>
                </a:solidFill>
              </a:rPr>
              <a:t>--Reizsymptome, die auf eine medikamentöse Behandlung nicht ansprechen</a:t>
            </a:r>
          </a:p>
          <a:p>
            <a:pPr marL="344487" lvl="1" indent="0" eaLnBrk="1" hangingPunct="1">
              <a:buNone/>
              <a:defRPr/>
            </a:pPr>
            <a:r>
              <a:rPr lang="en-US" sz="1200" b="1" dirty="0" err="1">
                <a:solidFill>
                  <a:srgbClr val="0000FF"/>
                </a:solidFill>
              </a:rPr>
              <a:t>--Dellen</a:t>
            </a:r>
            <a:r>
              <a:rPr lang="en-US" sz="1200" b="1" dirty="0">
                <a:solidFill>
                  <a:srgbClr val="0000FF"/>
                </a:solidFill>
              </a:rPr>
              <a:t>bildung</a:t>
            </a:r>
          </a:p>
          <a:p>
            <a:pPr marL="344487" lvl="1" indent="0" eaLnBrk="1" hangingPunct="1">
              <a:buNone/>
              <a:defRPr/>
            </a:pPr>
            <a:r>
              <a:rPr lang="en-US" sz="1200" dirty="0">
                <a:solidFill>
                  <a:schemeClr val="bg1">
                    <a:lumMod val="75000"/>
                  </a:schemeClr>
                </a:solidFill>
              </a:rPr>
              <a:t>--Inakzeptables kosmetisches Erscheinungsbild</a:t>
            </a:r>
          </a:p>
          <a:p>
            <a:pPr marL="344487" lvl="1" indent="0" eaLnBrk="1" hangingPunct="1">
              <a:buNone/>
              <a:defRPr/>
            </a:pPr>
            <a:r>
              <a:rPr lang="en-US" sz="1200" dirty="0">
                <a:solidFill>
                  <a:schemeClr val="bg1">
                    <a:lumMod val="75000"/>
                  </a:schemeClr>
                </a:solidFill>
              </a:rPr>
              <a:t>--Eindringen in die Sehachse</a:t>
            </a:r>
          </a:p>
          <a:p>
            <a:pPr marL="344487" lvl="1" indent="0" eaLnBrk="1" hangingPunct="1">
              <a:buNone/>
              <a:defRPr/>
            </a:pPr>
            <a:r>
              <a:rPr lang="en-US" sz="1200" dirty="0">
                <a:solidFill>
                  <a:schemeClr val="bg1">
                    <a:lumMod val="75000"/>
                  </a:schemeClr>
                </a:solidFill>
              </a:rPr>
              <a:t>--Optisch auffällig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53</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8" name="TextBox 7">
            <a:extLst>
              <a:ext uri="{FF2B5EF4-FFF2-40B4-BE49-F238E27FC236}">
                <a16:creationId xmlns:a16="http://schemas.microsoft.com/office/drawing/2014/main" id="{6CC6B04F-F699-41C0-BCA2-1C5D63DBF6C8}"/>
              </a:ext>
            </a:extLst>
          </p:cNvPr>
          <p:cNvSpPr txBox="1"/>
          <p:nvPr/>
        </p:nvSpPr>
        <p:spPr>
          <a:xfrm>
            <a:off x="609601" y="3429000"/>
            <a:ext cx="6553200" cy="1749197"/>
          </a:xfrm>
          <a:prstGeom prst="rect">
            <a:avLst/>
          </a:prstGeom>
          <a:solidFill>
            <a:schemeClr val="accent5">
              <a:lumMod val="60000"/>
              <a:lumOff val="40000"/>
            </a:schemeClr>
          </a:solidFill>
        </p:spPr>
        <p:txBody>
          <a:bodyPr wrap="square" lIns="25400" tIns="12700" rIns="25400" bIns="12700">
            <a:spAutoFit/>
          </a:bodyPr>
          <a:lstStyle/>
          <a:p>
            <a:pPr>
              <a:defRPr/>
            </a:pPr>
            <a:r>
              <a:rPr lang="en-US" sz="1200" i="1" dirty="0">
                <a:solidFill>
                  <a:srgbClr val="0000FF"/>
                </a:solidFill>
                <a:latin typeface="Arial" charset="0"/>
              </a:rPr>
              <a:t>Was </a:t>
            </a:r>
            <a:r>
              <a:rPr lang="en-US" sz="1200" i="1" dirty="0" err="1">
                <a:solidFill>
                  <a:srgbClr val="0000FF"/>
                </a:solidFill>
                <a:latin typeface="Arial" charset="0"/>
              </a:rPr>
              <a:t>ist</a:t>
            </a:r>
            <a:r>
              <a:rPr lang="en-US" sz="1200" i="1" dirty="0">
                <a:solidFill>
                  <a:srgbClr val="0000FF"/>
                </a:solidFill>
                <a:latin typeface="Arial" charset="0"/>
              </a:rPr>
              <a:t> </a:t>
            </a:r>
            <a:r>
              <a:rPr lang="en-US" sz="1200" i="1" dirty="0" err="1">
                <a:solidFill>
                  <a:srgbClr val="0000FF"/>
                </a:solidFill>
                <a:latin typeface="Arial" charset="0"/>
              </a:rPr>
              <a:t>eine</a:t>
            </a:r>
            <a:r>
              <a:rPr lang="en-US" sz="1200" i="1" dirty="0">
                <a:solidFill>
                  <a:srgbClr val="0000FF"/>
                </a:solidFill>
                <a:latin typeface="Arial" charset="0"/>
              </a:rPr>
              <a:t> Delle? </a:t>
            </a:r>
          </a:p>
          <a:p>
            <a:pPr>
              <a:defRPr/>
            </a:pPr>
            <a:r>
              <a:rPr lang="en-US" sz="1200" dirty="0">
                <a:solidFill>
                  <a:srgbClr val="0000FF"/>
                </a:solidFill>
                <a:latin typeface="Arial" charset="0"/>
              </a:rPr>
              <a:t>Eine kleine fokale Vertiefung in der Hornhautoberfläche, die entsteht, wenn eine erhabene Läsion in der Nähe des Limbus (</a:t>
            </a:r>
            <a:r>
              <a:rPr lang="en-US" sz="1200" dirty="0" err="1">
                <a:solidFill>
                  <a:srgbClr val="0000FF"/>
                </a:solidFill>
                <a:latin typeface="Arial" charset="0"/>
              </a:rPr>
              <a:t>z</a:t>
            </a:r>
            <a:r>
              <a:rPr lang="en-US" sz="1200" dirty="0">
                <a:solidFill>
                  <a:srgbClr val="0000FF"/>
                </a:solidFill>
                <a:latin typeface="Arial" charset="0"/>
              </a:rPr>
              <a:t>. B. ein Pterygium) verhindert, dass das Augenlid diesen Bereich beim Blinzeln berührt, wodurch der normale Befeuchtungsprozess der Hornhaut an dieser Stelle gestört wird</a:t>
            </a:r>
          </a:p>
          <a:p>
            <a:pPr>
              <a:defRPr/>
            </a:pPr>
            <a:endParaRPr lang="en-US" sz="1600" i="1" dirty="0">
              <a:solidFill>
                <a:srgbClr val="0000FF"/>
              </a:solidFill>
              <a:latin typeface="Arial" charset="0"/>
            </a:endParaRPr>
          </a:p>
          <a:p>
            <a:pPr>
              <a:defRPr/>
            </a:pPr>
            <a:r>
              <a:rPr lang="en-US" sz="1200" i="1" dirty="0">
                <a:solidFill>
                  <a:srgbClr val="0000FF"/>
                </a:solidFill>
                <a:latin typeface="Arial" charset="0"/>
              </a:rPr>
              <a:t>Wie </a:t>
            </a:r>
            <a:r>
              <a:rPr lang="en-US" sz="1200" i="1" dirty="0" err="1">
                <a:solidFill>
                  <a:srgbClr val="0000FF"/>
                </a:solidFill>
                <a:latin typeface="Arial" charset="0"/>
              </a:rPr>
              <a:t>wird</a:t>
            </a:r>
            <a:r>
              <a:rPr lang="en-US" sz="1200" i="1" dirty="0">
                <a:solidFill>
                  <a:srgbClr val="0000FF"/>
                </a:solidFill>
                <a:latin typeface="Arial" charset="0"/>
              </a:rPr>
              <a:t> </a:t>
            </a:r>
            <a:r>
              <a:rPr lang="en-US" sz="1200" i="1" dirty="0" err="1">
                <a:solidFill>
                  <a:srgbClr val="0000FF"/>
                </a:solidFill>
                <a:latin typeface="Arial" charset="0"/>
              </a:rPr>
              <a:t>eine</a:t>
            </a:r>
            <a:r>
              <a:rPr lang="en-US" sz="1200" i="1" dirty="0">
                <a:solidFill>
                  <a:srgbClr val="0000FF"/>
                </a:solidFill>
                <a:latin typeface="Arial" charset="0"/>
              </a:rPr>
              <a:t> Delle behandelt, abgesehen von der Entfernung der erhabenen Läsion?</a:t>
            </a:r>
          </a:p>
          <a:p>
            <a:pPr>
              <a:defRPr/>
            </a:pPr>
            <a:r>
              <a:rPr lang="en-US" sz="1200" dirty="0">
                <a:solidFill>
                  <a:schemeClr val="accent5">
                    <a:lumMod val="60000"/>
                    <a:lumOff val="40000"/>
                  </a:schemeClr>
                </a:solidFill>
                <a:latin typeface="Arial" charset="0"/>
              </a:rPr>
              <a:t>Mit reichlich konservierungsmittelfreien künstlichen Tränen. Möglicherweise ist auch eine Druckbandage erforderlich.</a:t>
            </a:r>
          </a:p>
        </p:txBody>
      </p:sp>
    </p:spTree>
    <p:extLst>
      <p:ext uri="{BB962C8B-B14F-4D97-AF65-F5344CB8AC3E}">
        <p14:creationId xmlns:p14="http://schemas.microsoft.com/office/powerpoint/2010/main" val="29052622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t>Indikationen für </a:t>
            </a:r>
            <a:r>
              <a:rPr lang="en-US" sz="1200" dirty="0" err="1"/>
              <a:t>die </a:t>
            </a:r>
            <a:r>
              <a:rPr lang="en-US" sz="1200" dirty="0"/>
              <a:t>Pterygium-Exzision:</a:t>
            </a:r>
          </a:p>
          <a:p>
            <a:pPr marL="344487" lvl="1" indent="0" eaLnBrk="1" hangingPunct="1">
              <a:buNone/>
              <a:defRPr/>
            </a:pPr>
            <a:r>
              <a:rPr lang="en-US" sz="1200" dirty="0">
                <a:solidFill>
                  <a:schemeClr val="bg1">
                    <a:lumMod val="75000"/>
                  </a:schemeClr>
                </a:solidFill>
              </a:rPr>
              <a:t>--</a:t>
            </a:r>
            <a:r>
              <a:rPr lang="en-US" sz="1200" dirty="0" err="1">
                <a:solidFill>
                  <a:schemeClr val="bg1">
                    <a:lumMod val="75000"/>
                  </a:schemeClr>
                </a:solidFill>
              </a:rPr>
              <a:t>Nachgewiesenes</a:t>
            </a:r>
            <a:r>
              <a:rPr lang="en-US" sz="1200" dirty="0">
                <a:solidFill>
                  <a:schemeClr val="bg1">
                    <a:lumMod val="75000"/>
                  </a:schemeClr>
                </a:solidFill>
              </a:rPr>
              <a:t> </a:t>
            </a:r>
            <a:r>
              <a:rPr lang="en-US" sz="1200" dirty="0" err="1">
                <a:solidFill>
                  <a:schemeClr val="bg1">
                    <a:lumMod val="75000"/>
                  </a:schemeClr>
                </a:solidFill>
              </a:rPr>
              <a:t>schnelles</a:t>
            </a:r>
            <a:r>
              <a:rPr lang="en-US" sz="1200" dirty="0">
                <a:solidFill>
                  <a:schemeClr val="bg1">
                    <a:lumMod val="75000"/>
                  </a:schemeClr>
                </a:solidFill>
              </a:rPr>
              <a:t> </a:t>
            </a:r>
            <a:r>
              <a:rPr lang="en-US" sz="1200" dirty="0" err="1">
                <a:solidFill>
                  <a:schemeClr val="bg1">
                    <a:lumMod val="75000"/>
                  </a:schemeClr>
                </a:solidFill>
              </a:rPr>
              <a:t>Wachstum</a:t>
            </a:r>
            <a:endParaRPr lang="en-US" sz="1200" dirty="0">
              <a:solidFill>
                <a:schemeClr val="bg1">
                  <a:lumMod val="75000"/>
                </a:schemeClr>
              </a:solidFill>
            </a:endParaRPr>
          </a:p>
          <a:p>
            <a:pPr marL="344487" lvl="1" indent="0" eaLnBrk="1" hangingPunct="1">
              <a:buNone/>
              <a:defRPr/>
            </a:pPr>
            <a:r>
              <a:rPr lang="en-US" sz="1200" dirty="0">
                <a:solidFill>
                  <a:schemeClr val="bg1">
                    <a:lumMod val="75000"/>
                  </a:schemeClr>
                </a:solidFill>
              </a:rPr>
              <a:t>--Reizsymptome, die auf eine medikamentöse Behandlung nicht ansprechen</a:t>
            </a:r>
          </a:p>
          <a:p>
            <a:pPr marL="344487" lvl="1" indent="0" eaLnBrk="1" hangingPunct="1">
              <a:buNone/>
              <a:defRPr/>
            </a:pPr>
            <a:r>
              <a:rPr lang="en-US" sz="1200" b="1" dirty="0" err="1">
                <a:solidFill>
                  <a:srgbClr val="0000FF"/>
                </a:solidFill>
              </a:rPr>
              <a:t>--Dellen</a:t>
            </a:r>
            <a:r>
              <a:rPr lang="en-US" sz="1200" b="1" dirty="0">
                <a:solidFill>
                  <a:srgbClr val="0000FF"/>
                </a:solidFill>
              </a:rPr>
              <a:t>bildung</a:t>
            </a:r>
          </a:p>
          <a:p>
            <a:pPr marL="344487" lvl="1" indent="0" eaLnBrk="1" hangingPunct="1">
              <a:buNone/>
              <a:defRPr/>
            </a:pPr>
            <a:r>
              <a:rPr lang="en-US" sz="1200" dirty="0">
                <a:solidFill>
                  <a:schemeClr val="bg1">
                    <a:lumMod val="75000"/>
                  </a:schemeClr>
                </a:solidFill>
              </a:rPr>
              <a:t>--Inakzeptables kosmetisches Erscheinungsbild</a:t>
            </a:r>
          </a:p>
          <a:p>
            <a:pPr marL="344487" lvl="1" indent="0" eaLnBrk="1" hangingPunct="1">
              <a:buNone/>
              <a:defRPr/>
            </a:pPr>
            <a:r>
              <a:rPr lang="en-US" sz="1200" dirty="0">
                <a:solidFill>
                  <a:schemeClr val="bg1">
                    <a:lumMod val="75000"/>
                  </a:schemeClr>
                </a:solidFill>
              </a:rPr>
              <a:t>--Eindringen in die Sehachse</a:t>
            </a:r>
          </a:p>
          <a:p>
            <a:pPr marL="344487" lvl="1" indent="0" eaLnBrk="1" hangingPunct="1">
              <a:buNone/>
              <a:defRPr/>
            </a:pPr>
            <a:r>
              <a:rPr lang="en-US" sz="1200" dirty="0">
                <a:solidFill>
                  <a:schemeClr val="bg1">
                    <a:lumMod val="75000"/>
                  </a:schemeClr>
                </a:solidFill>
              </a:rPr>
              <a:t>--Optisch auffällig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54</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8" name="TextBox 7">
            <a:extLst>
              <a:ext uri="{FF2B5EF4-FFF2-40B4-BE49-F238E27FC236}">
                <a16:creationId xmlns:a16="http://schemas.microsoft.com/office/drawing/2014/main" id="{6CC6B04F-F699-41C0-BCA2-1C5D63DBF6C8}"/>
              </a:ext>
            </a:extLst>
          </p:cNvPr>
          <p:cNvSpPr txBox="1"/>
          <p:nvPr/>
        </p:nvSpPr>
        <p:spPr>
          <a:xfrm>
            <a:off x="609601" y="3429000"/>
            <a:ext cx="6553200" cy="1749197"/>
          </a:xfrm>
          <a:prstGeom prst="rect">
            <a:avLst/>
          </a:prstGeom>
          <a:solidFill>
            <a:schemeClr val="accent5">
              <a:lumMod val="60000"/>
              <a:lumOff val="40000"/>
            </a:schemeClr>
          </a:solidFill>
        </p:spPr>
        <p:txBody>
          <a:bodyPr wrap="square" lIns="25400" tIns="12700" rIns="25400" bIns="12700">
            <a:spAutoFit/>
          </a:bodyPr>
          <a:lstStyle/>
          <a:p>
            <a:pPr>
              <a:defRPr/>
            </a:pPr>
            <a:r>
              <a:rPr lang="en-US" sz="1200" i="1" dirty="0">
                <a:solidFill>
                  <a:srgbClr val="0000FF"/>
                </a:solidFill>
                <a:latin typeface="Arial" charset="0"/>
              </a:rPr>
              <a:t>Was </a:t>
            </a:r>
            <a:r>
              <a:rPr lang="en-US" sz="1200" i="1" dirty="0" err="1">
                <a:solidFill>
                  <a:srgbClr val="0000FF"/>
                </a:solidFill>
                <a:latin typeface="Arial" charset="0"/>
              </a:rPr>
              <a:t>ist</a:t>
            </a:r>
            <a:r>
              <a:rPr lang="en-US" sz="1200" i="1" dirty="0">
                <a:solidFill>
                  <a:srgbClr val="0000FF"/>
                </a:solidFill>
                <a:latin typeface="Arial" charset="0"/>
              </a:rPr>
              <a:t> </a:t>
            </a:r>
            <a:r>
              <a:rPr lang="en-US" sz="1200" i="1" dirty="0" err="1">
                <a:solidFill>
                  <a:srgbClr val="0000FF"/>
                </a:solidFill>
                <a:latin typeface="Arial" charset="0"/>
              </a:rPr>
              <a:t>eine</a:t>
            </a:r>
            <a:r>
              <a:rPr lang="en-US" sz="1200" i="1" dirty="0">
                <a:solidFill>
                  <a:srgbClr val="0000FF"/>
                </a:solidFill>
                <a:latin typeface="Arial" charset="0"/>
              </a:rPr>
              <a:t> Delle? </a:t>
            </a:r>
          </a:p>
          <a:p>
            <a:pPr>
              <a:defRPr/>
            </a:pPr>
            <a:r>
              <a:rPr lang="en-US" sz="1200" dirty="0">
                <a:solidFill>
                  <a:srgbClr val="0000FF"/>
                </a:solidFill>
                <a:latin typeface="Arial" charset="0"/>
              </a:rPr>
              <a:t>Eine kleine fokale Vertiefung in der Hornhautoberfläche, die entsteht, wenn eine erhabene Läsion in der Nähe des Limbus (</a:t>
            </a:r>
            <a:r>
              <a:rPr lang="en-US" sz="1200" dirty="0" err="1">
                <a:solidFill>
                  <a:srgbClr val="0000FF"/>
                </a:solidFill>
                <a:latin typeface="Arial" charset="0"/>
              </a:rPr>
              <a:t>z</a:t>
            </a:r>
            <a:r>
              <a:rPr lang="en-US" sz="1200" dirty="0">
                <a:solidFill>
                  <a:srgbClr val="0000FF"/>
                </a:solidFill>
                <a:latin typeface="Arial" charset="0"/>
              </a:rPr>
              <a:t>. B. ein Pterygium) verhindert, dass das Augenlid diesen Bereich beim Blinzeln berührt, wodurch der normale Befeuchtungsprozess der Hornhaut an dieser Stelle gestört wird</a:t>
            </a:r>
          </a:p>
          <a:p>
            <a:pPr>
              <a:defRPr/>
            </a:pPr>
            <a:endParaRPr lang="en-US" sz="1600" i="1" dirty="0">
              <a:solidFill>
                <a:srgbClr val="0000FF"/>
              </a:solidFill>
              <a:latin typeface="Arial" charset="0"/>
            </a:endParaRPr>
          </a:p>
          <a:p>
            <a:pPr>
              <a:defRPr/>
            </a:pPr>
            <a:r>
              <a:rPr lang="en-US" sz="1200" i="1" dirty="0">
                <a:solidFill>
                  <a:srgbClr val="0000FF"/>
                </a:solidFill>
                <a:latin typeface="Arial" charset="0"/>
              </a:rPr>
              <a:t>Wie </a:t>
            </a:r>
            <a:r>
              <a:rPr lang="en-US" sz="1200" i="1" dirty="0" err="1">
                <a:solidFill>
                  <a:srgbClr val="0000FF"/>
                </a:solidFill>
                <a:latin typeface="Arial" charset="0"/>
              </a:rPr>
              <a:t>wird</a:t>
            </a:r>
            <a:r>
              <a:rPr lang="en-US" sz="1200" i="1" dirty="0">
                <a:solidFill>
                  <a:srgbClr val="0000FF"/>
                </a:solidFill>
                <a:latin typeface="Arial" charset="0"/>
              </a:rPr>
              <a:t> </a:t>
            </a:r>
            <a:r>
              <a:rPr lang="en-US" sz="1200" i="1" dirty="0" err="1">
                <a:solidFill>
                  <a:srgbClr val="0000FF"/>
                </a:solidFill>
                <a:latin typeface="Arial" charset="0"/>
              </a:rPr>
              <a:t>eine</a:t>
            </a:r>
            <a:r>
              <a:rPr lang="en-US" sz="1200" i="1" dirty="0">
                <a:solidFill>
                  <a:srgbClr val="0000FF"/>
                </a:solidFill>
                <a:latin typeface="Arial" charset="0"/>
              </a:rPr>
              <a:t> Delle behandelt, abgesehen von der Entfernung der erhabenen Läsion?</a:t>
            </a:r>
          </a:p>
          <a:p>
            <a:pPr>
              <a:defRPr/>
            </a:pPr>
            <a:r>
              <a:rPr lang="en-US" sz="1200" dirty="0">
                <a:solidFill>
                  <a:srgbClr val="0000FF"/>
                </a:solidFill>
                <a:latin typeface="Arial" charset="0"/>
              </a:rPr>
              <a:t>Mit reichlich konservierungsmittelfreien künstlichen Tränen. Möglicherweise ist auch eine Druckbandage erforderlich.</a:t>
            </a:r>
          </a:p>
        </p:txBody>
      </p:sp>
    </p:spTree>
    <p:extLst>
      <p:ext uri="{BB962C8B-B14F-4D97-AF65-F5344CB8AC3E}">
        <p14:creationId xmlns:p14="http://schemas.microsoft.com/office/powerpoint/2010/main" val="26883693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solidFill>
                  <a:schemeClr val="bg1">
                    <a:lumMod val="75000"/>
                  </a:schemeClr>
                </a:solidFill>
              </a:rPr>
              <a:t>Indikationen für </a:t>
            </a:r>
            <a:r>
              <a:rPr lang="en-US" sz="1200" dirty="0" err="1">
                <a:solidFill>
                  <a:schemeClr val="bg1">
                    <a:lumMod val="75000"/>
                  </a:schemeClr>
                </a:solidFill>
              </a:rPr>
              <a:t>die </a:t>
            </a:r>
            <a:r>
              <a:rPr lang="en-US" sz="1200" dirty="0">
                <a:solidFill>
                  <a:schemeClr val="bg1">
                    <a:lumMod val="75000"/>
                  </a:schemeClr>
                </a:solidFill>
              </a:rPr>
              <a:t>Pterygium-Exzision:</a:t>
            </a:r>
          </a:p>
          <a:p>
            <a:pPr marL="344487" lvl="1" indent="0" eaLnBrk="1" hangingPunct="1">
              <a:buNone/>
              <a:defRPr/>
            </a:pPr>
            <a:r>
              <a:rPr lang="en-US" sz="1200" dirty="0">
                <a:solidFill>
                  <a:schemeClr val="bg1">
                    <a:lumMod val="75000"/>
                  </a:schemeClr>
                </a:solidFill>
              </a:rPr>
              <a:t>--</a:t>
            </a:r>
            <a:r>
              <a:rPr lang="en-US" sz="1200" dirty="0" err="1">
                <a:solidFill>
                  <a:schemeClr val="bg1">
                    <a:lumMod val="75000"/>
                  </a:schemeClr>
                </a:solidFill>
              </a:rPr>
              <a:t>Nachgewiesenes</a:t>
            </a:r>
            <a:r>
              <a:rPr lang="en-US" sz="1200" dirty="0">
                <a:solidFill>
                  <a:schemeClr val="bg1">
                    <a:lumMod val="75000"/>
                  </a:schemeClr>
                </a:solidFill>
              </a:rPr>
              <a:t> </a:t>
            </a:r>
            <a:r>
              <a:rPr lang="en-US" sz="1200" dirty="0" err="1">
                <a:solidFill>
                  <a:schemeClr val="bg1">
                    <a:lumMod val="75000"/>
                  </a:schemeClr>
                </a:solidFill>
              </a:rPr>
              <a:t>schnelles</a:t>
            </a:r>
            <a:r>
              <a:rPr lang="en-US" sz="1200" dirty="0">
                <a:solidFill>
                  <a:schemeClr val="bg1">
                    <a:lumMod val="75000"/>
                  </a:schemeClr>
                </a:solidFill>
              </a:rPr>
              <a:t> </a:t>
            </a:r>
            <a:r>
              <a:rPr lang="en-US" sz="1200" dirty="0" err="1">
                <a:solidFill>
                  <a:schemeClr val="bg1">
                    <a:lumMod val="75000"/>
                  </a:schemeClr>
                </a:solidFill>
              </a:rPr>
              <a:t>Wachstum</a:t>
            </a:r>
            <a:endParaRPr lang="en-US" sz="1200" dirty="0">
              <a:solidFill>
                <a:schemeClr val="bg1">
                  <a:lumMod val="75000"/>
                </a:schemeClr>
              </a:solidFill>
            </a:endParaRPr>
          </a:p>
          <a:p>
            <a:pPr marL="344487" lvl="1" indent="0" eaLnBrk="1" hangingPunct="1">
              <a:buNone/>
              <a:defRPr/>
            </a:pPr>
            <a:r>
              <a:rPr lang="en-US" sz="1200" dirty="0">
                <a:solidFill>
                  <a:schemeClr val="bg1">
                    <a:lumMod val="75000"/>
                  </a:schemeClr>
                </a:solidFill>
              </a:rPr>
              <a:t>--Reizsymptome, die auf eine medikamentöse Behandlung nicht ansprechen</a:t>
            </a:r>
          </a:p>
          <a:p>
            <a:pPr marL="344487" lvl="1" indent="0" eaLnBrk="1" hangingPunct="1">
              <a:buNone/>
              <a:defRPr/>
            </a:pPr>
            <a:r>
              <a:rPr lang="en-US" sz="1200" dirty="0" err="1">
                <a:solidFill>
                  <a:schemeClr val="bg1">
                    <a:lumMod val="75000"/>
                  </a:schemeClr>
                </a:solidFill>
              </a:rPr>
              <a:t>--Dellen</a:t>
            </a:r>
            <a:r>
              <a:rPr lang="en-US" sz="1200" dirty="0">
                <a:solidFill>
                  <a:schemeClr val="bg1">
                    <a:lumMod val="75000"/>
                  </a:schemeClr>
                </a:solidFill>
              </a:rPr>
              <a:t>bildung</a:t>
            </a:r>
          </a:p>
          <a:p>
            <a:pPr marL="344487" lvl="1" indent="0" eaLnBrk="1" hangingPunct="1">
              <a:buNone/>
              <a:defRPr/>
            </a:pPr>
            <a:r>
              <a:rPr lang="en-US" sz="1200" dirty="0">
                <a:solidFill>
                  <a:schemeClr val="bg1">
                    <a:lumMod val="75000"/>
                  </a:schemeClr>
                </a:solidFill>
              </a:rPr>
              <a:t>--Inakzeptables kosmetisches Erscheinungsbild</a:t>
            </a:r>
          </a:p>
          <a:p>
            <a:pPr marL="344487" lvl="1" indent="0" eaLnBrk="1" hangingPunct="1">
              <a:buNone/>
              <a:defRPr/>
            </a:pPr>
            <a:r>
              <a:rPr lang="en-US" sz="1200" dirty="0">
                <a:solidFill>
                  <a:schemeClr val="bg1">
                    <a:lumMod val="75000"/>
                  </a:schemeClr>
                </a:solidFill>
              </a:rPr>
              <a:t>--Eingriff in die Sehachse</a:t>
            </a:r>
          </a:p>
          <a:p>
            <a:pPr marL="344487" lvl="1" indent="0" eaLnBrk="1" hangingPunct="1">
              <a:buNone/>
              <a:defRPr/>
            </a:pPr>
            <a:r>
              <a:rPr lang="en-US" sz="1200" b="1" dirty="0">
                <a:solidFill>
                  <a:srgbClr val="0000FF"/>
                </a:solidFill>
              </a:rPr>
              <a:t>--Optisch auffällig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55</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8" name="TextBox 7">
            <a:extLst>
              <a:ext uri="{FF2B5EF4-FFF2-40B4-BE49-F238E27FC236}">
                <a16:creationId xmlns:a16="http://schemas.microsoft.com/office/drawing/2014/main" id="{39364CBC-4103-4601-A914-AA5DCD365440}"/>
              </a:ext>
            </a:extLst>
          </p:cNvPr>
          <p:cNvSpPr txBox="1"/>
          <p:nvPr/>
        </p:nvSpPr>
        <p:spPr>
          <a:xfrm>
            <a:off x="914400" y="4893387"/>
            <a:ext cx="5337214" cy="584775"/>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solidFill>
              </a:rPr>
              <a:t>Inwiefern kann ein Pterygium visuell signifikant sein? </a:t>
            </a:r>
            <a:endParaRPr lang="en-US" sz="1600" i="1" dirty="0">
              <a:solidFill>
                <a:schemeClr val="accent6">
                  <a:lumMod val="75000"/>
                </a:schemeClr>
              </a:solidFill>
              <a:effectLst/>
            </a:endParaRPr>
          </a:p>
          <a:p>
            <a:r>
              <a:rPr lang="en-US" sz="1200" dirty="0">
                <a:solidFill>
                  <a:schemeClr val="accent6">
                    <a:lumMod val="75000"/>
                  </a:schemeClr>
                </a:solidFill>
                <a:effectLst/>
              </a:rPr>
              <a:t>Durch die Auslösung von Astigmatismus, insbesondere von unregelmäßigem Astigmatismus</a:t>
            </a:r>
          </a:p>
        </p:txBody>
      </p:sp>
    </p:spTree>
    <p:extLst>
      <p:ext uri="{BB962C8B-B14F-4D97-AF65-F5344CB8AC3E}">
        <p14:creationId xmlns:p14="http://schemas.microsoft.com/office/powerpoint/2010/main" val="21208600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solidFill>
                  <a:schemeClr val="bg1">
                    <a:lumMod val="75000"/>
                  </a:schemeClr>
                </a:solidFill>
              </a:rPr>
              <a:t>Indikationen für </a:t>
            </a:r>
            <a:r>
              <a:rPr lang="en-US" sz="1200" dirty="0" err="1">
                <a:solidFill>
                  <a:schemeClr val="bg1">
                    <a:lumMod val="75000"/>
                  </a:schemeClr>
                </a:solidFill>
              </a:rPr>
              <a:t>die </a:t>
            </a:r>
            <a:r>
              <a:rPr lang="en-US" sz="1200" dirty="0">
                <a:solidFill>
                  <a:schemeClr val="bg1">
                    <a:lumMod val="75000"/>
                  </a:schemeClr>
                </a:solidFill>
              </a:rPr>
              <a:t>Pterygium-Exzision:</a:t>
            </a:r>
          </a:p>
          <a:p>
            <a:pPr marL="344487" lvl="1" indent="0" eaLnBrk="1" hangingPunct="1">
              <a:buNone/>
              <a:defRPr/>
            </a:pPr>
            <a:r>
              <a:rPr lang="en-US" sz="1200" dirty="0">
                <a:solidFill>
                  <a:schemeClr val="bg1">
                    <a:lumMod val="75000"/>
                  </a:schemeClr>
                </a:solidFill>
              </a:rPr>
              <a:t>--</a:t>
            </a:r>
            <a:r>
              <a:rPr lang="en-US" sz="1200" dirty="0" err="1">
                <a:solidFill>
                  <a:schemeClr val="bg1">
                    <a:lumMod val="75000"/>
                  </a:schemeClr>
                </a:solidFill>
              </a:rPr>
              <a:t>Nachgewiesenes</a:t>
            </a:r>
            <a:r>
              <a:rPr lang="en-US" sz="1200" dirty="0">
                <a:solidFill>
                  <a:schemeClr val="bg1">
                    <a:lumMod val="75000"/>
                  </a:schemeClr>
                </a:solidFill>
              </a:rPr>
              <a:t> </a:t>
            </a:r>
            <a:r>
              <a:rPr lang="en-US" sz="1200" dirty="0" err="1">
                <a:solidFill>
                  <a:schemeClr val="bg1">
                    <a:lumMod val="75000"/>
                  </a:schemeClr>
                </a:solidFill>
              </a:rPr>
              <a:t>schnelles</a:t>
            </a:r>
            <a:r>
              <a:rPr lang="en-US" sz="1200" dirty="0">
                <a:solidFill>
                  <a:schemeClr val="bg1">
                    <a:lumMod val="75000"/>
                  </a:schemeClr>
                </a:solidFill>
              </a:rPr>
              <a:t> </a:t>
            </a:r>
            <a:r>
              <a:rPr lang="en-US" sz="1200" dirty="0" err="1">
                <a:solidFill>
                  <a:schemeClr val="bg1">
                    <a:lumMod val="75000"/>
                  </a:schemeClr>
                </a:solidFill>
              </a:rPr>
              <a:t>Wachstum</a:t>
            </a:r>
            <a:endParaRPr lang="en-US" sz="1200" dirty="0">
              <a:solidFill>
                <a:schemeClr val="bg1">
                  <a:lumMod val="75000"/>
                </a:schemeClr>
              </a:solidFill>
            </a:endParaRPr>
          </a:p>
          <a:p>
            <a:pPr marL="344487" lvl="1" indent="0" eaLnBrk="1" hangingPunct="1">
              <a:buNone/>
              <a:defRPr/>
            </a:pPr>
            <a:r>
              <a:rPr lang="en-US" sz="1200" dirty="0">
                <a:solidFill>
                  <a:schemeClr val="bg1">
                    <a:lumMod val="75000"/>
                  </a:schemeClr>
                </a:solidFill>
              </a:rPr>
              <a:t>--Refraktäre Reizung trotz MTMT</a:t>
            </a:r>
          </a:p>
          <a:p>
            <a:pPr marL="344487" lvl="1" indent="0" eaLnBrk="1" hangingPunct="1">
              <a:buNone/>
              <a:defRPr/>
            </a:pPr>
            <a:r>
              <a:rPr lang="en-US" sz="1200" dirty="0" err="1">
                <a:solidFill>
                  <a:schemeClr val="bg1">
                    <a:lumMod val="75000"/>
                  </a:schemeClr>
                </a:solidFill>
              </a:rPr>
              <a:t>--Dellen</a:t>
            </a:r>
            <a:r>
              <a:rPr lang="en-US" sz="1200" dirty="0">
                <a:solidFill>
                  <a:schemeClr val="bg1">
                    <a:lumMod val="75000"/>
                  </a:schemeClr>
                </a:solidFill>
              </a:rPr>
              <a:t>bildung</a:t>
            </a:r>
          </a:p>
          <a:p>
            <a:pPr marL="344487" lvl="1" indent="0" eaLnBrk="1" hangingPunct="1">
              <a:buNone/>
              <a:defRPr/>
            </a:pPr>
            <a:r>
              <a:rPr lang="en-US" sz="1200" dirty="0">
                <a:solidFill>
                  <a:schemeClr val="bg1">
                    <a:lumMod val="75000"/>
                  </a:schemeClr>
                </a:solidFill>
              </a:rPr>
              <a:t>--Inakzeptables kosmetisches Erscheinungsbild</a:t>
            </a:r>
          </a:p>
          <a:p>
            <a:pPr marL="344487" lvl="1" indent="0" eaLnBrk="1" hangingPunct="1">
              <a:buNone/>
              <a:defRPr/>
            </a:pPr>
            <a:r>
              <a:rPr lang="en-US" sz="1200" dirty="0">
                <a:solidFill>
                  <a:schemeClr val="bg1">
                    <a:lumMod val="75000"/>
                  </a:schemeClr>
                </a:solidFill>
              </a:rPr>
              <a:t>--Eingriff in die Sehachse</a:t>
            </a:r>
          </a:p>
          <a:p>
            <a:pPr marL="344487" lvl="1" indent="0" eaLnBrk="1" hangingPunct="1">
              <a:buNone/>
              <a:defRPr/>
            </a:pPr>
            <a:r>
              <a:rPr lang="en-US" sz="1200" b="1" dirty="0">
                <a:solidFill>
                  <a:srgbClr val="0000FF"/>
                </a:solidFill>
              </a:rPr>
              <a:t>--Optisch auffällig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56</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8" name="TextBox 7">
            <a:extLst>
              <a:ext uri="{FF2B5EF4-FFF2-40B4-BE49-F238E27FC236}">
                <a16:creationId xmlns:a16="http://schemas.microsoft.com/office/drawing/2014/main" id="{39364CBC-4103-4601-A914-AA5DCD365440}"/>
              </a:ext>
            </a:extLst>
          </p:cNvPr>
          <p:cNvSpPr txBox="1"/>
          <p:nvPr/>
        </p:nvSpPr>
        <p:spPr>
          <a:xfrm>
            <a:off x="914400" y="4893387"/>
            <a:ext cx="5337214" cy="584775"/>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solidFill>
              </a:rPr>
              <a:t>Inwiefern kann ein Pterygium visuell signifikant sein? </a:t>
            </a:r>
          </a:p>
          <a:p>
            <a:r>
              <a:rPr lang="en-US" sz="1200" dirty="0">
                <a:solidFill>
                  <a:schemeClr val="bg1"/>
                </a:solidFill>
              </a:rPr>
              <a:t>Durch die Auslösung von </a:t>
            </a:r>
            <a:r>
              <a:rPr lang="en-US" sz="1200" dirty="0">
                <a:solidFill>
                  <a:schemeClr val="bg1"/>
                </a:solidFill>
                <a:effectLst>
                  <a:glow rad="228600">
                    <a:schemeClr val="accent1">
                      <a:satMod val="175000"/>
                      <a:alpha val="40000"/>
                    </a:schemeClr>
                  </a:glow>
                </a:effectLst>
              </a:rPr>
              <a:t>Astigmatismus</a:t>
            </a:r>
            <a:r>
              <a:rPr lang="en-US" sz="1200" dirty="0">
                <a:solidFill>
                  <a:schemeClr val="bg1"/>
                </a:solidFill>
              </a:rPr>
              <a:t>, insbesondere von </a:t>
            </a:r>
            <a:r>
              <a:rPr lang="en-US" sz="1200" dirty="0">
                <a:solidFill>
                  <a:schemeClr val="bg1"/>
                </a:solidFill>
                <a:effectLst>
                  <a:glow rad="228600">
                    <a:schemeClr val="accent1">
                      <a:satMod val="175000"/>
                      <a:alpha val="40000"/>
                    </a:schemeClr>
                  </a:glow>
                </a:effectLst>
              </a:rPr>
              <a:t>unregelmäßigem Astigmatismus</a:t>
            </a:r>
          </a:p>
        </p:txBody>
      </p:sp>
    </p:spTree>
    <p:extLst>
      <p:ext uri="{BB962C8B-B14F-4D97-AF65-F5344CB8AC3E}">
        <p14:creationId xmlns:p14="http://schemas.microsoft.com/office/powerpoint/2010/main" val="6289469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E3F187-4B36-4BE5-88A8-633A1F99C3A5}"/>
              </a:ext>
            </a:extLst>
          </p:cNvPr>
          <p:cNvSpPr>
            <a:spLocks noGrp="1"/>
          </p:cNvSpPr>
          <p:nvPr>
            <p:ph type="sldNum" sz="quarter" idx="12"/>
          </p:nvPr>
        </p:nvSpPr>
        <p:spPr/>
        <p:txBody>
          <a:bodyPr wrap="square" lIns="25400" tIns="12700" rIns="25400" bIns="12700"/>
          <a:lstStyle/>
          <a:p>
            <a:fld id="{73537B8D-0E33-49ED-9C2D-155FEE1EBBD6}" type="slidenum">
              <a:rPr lang="en-US" altLang="en-US" smtClean="0"/>
              <a:t>57</a:t>
            </a:fld>
            <a:endParaRPr lang="en-US" altLang="en-US"/>
          </a:p>
        </p:txBody>
      </p:sp>
      <p:sp>
        <p:nvSpPr>
          <p:cNvPr id="5" name="TextBox 4">
            <a:extLst>
              <a:ext uri="{FF2B5EF4-FFF2-40B4-BE49-F238E27FC236}">
                <a16:creationId xmlns:a16="http://schemas.microsoft.com/office/drawing/2014/main" id="{9DC74D86-1DD7-4A73-BE00-A7E428C8A2C4}"/>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8" name="TextBox 7">
            <a:extLst>
              <a:ext uri="{FF2B5EF4-FFF2-40B4-BE49-F238E27FC236}">
                <a16:creationId xmlns:a16="http://schemas.microsoft.com/office/drawing/2014/main" id="{162BED10-3DAF-4240-B630-296FFFE3175D}"/>
              </a:ext>
            </a:extLst>
          </p:cNvPr>
          <p:cNvSpPr txBox="1"/>
          <p:nvPr/>
        </p:nvSpPr>
        <p:spPr>
          <a:xfrm>
            <a:off x="2870257" y="6087021"/>
            <a:ext cx="3403496" cy="369332"/>
          </a:xfrm>
          <a:prstGeom prst="rect">
            <a:avLst/>
          </a:prstGeom>
          <a:noFill/>
        </p:spPr>
        <p:txBody>
          <a:bodyPr wrap="square" lIns="25400" tIns="12700" rIns="25400" bIns="12700" rtlCol="0">
            <a:spAutoFit/>
          </a:bodyPr>
          <a:lstStyle/>
          <a:p>
            <a:pPr algn="ctr"/>
            <a:r>
              <a:rPr lang="en-US" sz="1200" dirty="0"/>
              <a:t>Durch Pterygium verursachter Astigmatismus</a:t>
            </a:r>
          </a:p>
        </p:txBody>
      </p:sp>
      <p:pic>
        <p:nvPicPr>
          <p:cNvPr id="6" name="Picture 5">
            <a:extLst>
              <a:ext uri="{FF2B5EF4-FFF2-40B4-BE49-F238E27FC236}">
                <a16:creationId xmlns:a16="http://schemas.microsoft.com/office/drawing/2014/main" id="{F0F5C467-DF16-4AB7-BDE9-FBFDFD9DF5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210" y="1940002"/>
            <a:ext cx="8025579" cy="2977995"/>
          </a:xfrm>
          <a:prstGeom prst="rect">
            <a:avLst/>
          </a:prstGeom>
        </p:spPr>
      </p:pic>
    </p:spTree>
    <p:extLst>
      <p:ext uri="{BB962C8B-B14F-4D97-AF65-F5344CB8AC3E}">
        <p14:creationId xmlns:p14="http://schemas.microsoft.com/office/powerpoint/2010/main" val="19368385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solidFill>
                  <a:schemeClr val="bg1">
                    <a:lumMod val="75000"/>
                  </a:schemeClr>
                </a:solidFill>
              </a:rPr>
              <a:t>Indikationen für </a:t>
            </a:r>
            <a:r>
              <a:rPr lang="en-US" sz="1200" dirty="0" err="1">
                <a:solidFill>
                  <a:schemeClr val="bg1">
                    <a:lumMod val="75000"/>
                  </a:schemeClr>
                </a:solidFill>
              </a:rPr>
              <a:t>die </a:t>
            </a:r>
            <a:r>
              <a:rPr lang="en-US" sz="1200" dirty="0">
                <a:solidFill>
                  <a:schemeClr val="bg1">
                    <a:lumMod val="75000"/>
                  </a:schemeClr>
                </a:solidFill>
              </a:rPr>
              <a:t>Pterygium-Exzision:</a:t>
            </a:r>
          </a:p>
          <a:p>
            <a:pPr marL="344487" lvl="1" indent="0" eaLnBrk="1" hangingPunct="1">
              <a:buNone/>
              <a:defRPr/>
            </a:pPr>
            <a:r>
              <a:rPr lang="en-US" sz="1200" dirty="0">
                <a:solidFill>
                  <a:schemeClr val="bg1">
                    <a:lumMod val="75000"/>
                  </a:schemeClr>
                </a:solidFill>
              </a:rPr>
              <a:t>--</a:t>
            </a:r>
            <a:r>
              <a:rPr lang="en-US" sz="1200" dirty="0" err="1">
                <a:solidFill>
                  <a:schemeClr val="bg1">
                    <a:lumMod val="75000"/>
                  </a:schemeClr>
                </a:solidFill>
              </a:rPr>
              <a:t>Nachgewiesenes</a:t>
            </a:r>
            <a:r>
              <a:rPr lang="en-US" sz="1200" dirty="0">
                <a:solidFill>
                  <a:schemeClr val="bg1">
                    <a:lumMod val="75000"/>
                  </a:schemeClr>
                </a:solidFill>
              </a:rPr>
              <a:t> </a:t>
            </a:r>
            <a:r>
              <a:rPr lang="en-US" sz="1200" dirty="0" err="1">
                <a:solidFill>
                  <a:schemeClr val="bg1">
                    <a:lumMod val="75000"/>
                  </a:schemeClr>
                </a:solidFill>
              </a:rPr>
              <a:t>schnelles</a:t>
            </a:r>
            <a:r>
              <a:rPr lang="en-US" sz="1200" dirty="0">
                <a:solidFill>
                  <a:schemeClr val="bg1">
                    <a:lumMod val="75000"/>
                  </a:schemeClr>
                </a:solidFill>
              </a:rPr>
              <a:t> </a:t>
            </a:r>
            <a:r>
              <a:rPr lang="en-US" sz="1200" dirty="0" err="1">
                <a:solidFill>
                  <a:schemeClr val="bg1">
                    <a:lumMod val="75000"/>
                  </a:schemeClr>
                </a:solidFill>
              </a:rPr>
              <a:t>Wachstum</a:t>
            </a:r>
            <a:endParaRPr lang="en-US" sz="1200" dirty="0">
              <a:solidFill>
                <a:schemeClr val="bg1">
                  <a:lumMod val="75000"/>
                </a:schemeClr>
              </a:solidFill>
            </a:endParaRPr>
          </a:p>
          <a:p>
            <a:pPr marL="344487" lvl="1" indent="0" eaLnBrk="1" hangingPunct="1">
              <a:buNone/>
              <a:defRPr/>
            </a:pPr>
            <a:r>
              <a:rPr lang="en-US" sz="1200" dirty="0">
                <a:solidFill>
                  <a:schemeClr val="bg1">
                    <a:lumMod val="75000"/>
                  </a:schemeClr>
                </a:solidFill>
              </a:rPr>
              <a:t>--Reizsymptome, die auf eine medikamentöse Behandlung nicht ansprechen</a:t>
            </a:r>
          </a:p>
          <a:p>
            <a:pPr marL="344487" lvl="1" indent="0" eaLnBrk="1" hangingPunct="1">
              <a:buNone/>
              <a:defRPr/>
            </a:pPr>
            <a:r>
              <a:rPr lang="en-US" sz="1200" dirty="0" err="1">
                <a:solidFill>
                  <a:schemeClr val="bg1">
                    <a:lumMod val="75000"/>
                  </a:schemeClr>
                </a:solidFill>
              </a:rPr>
              <a:t>--Dellen</a:t>
            </a:r>
            <a:r>
              <a:rPr lang="en-US" sz="1200" dirty="0">
                <a:solidFill>
                  <a:schemeClr val="bg1">
                    <a:lumMod val="75000"/>
                  </a:schemeClr>
                </a:solidFill>
              </a:rPr>
              <a:t>bildung</a:t>
            </a:r>
          </a:p>
          <a:p>
            <a:pPr marL="344487" lvl="1" indent="0" eaLnBrk="1" hangingPunct="1">
              <a:buNone/>
              <a:defRPr/>
            </a:pPr>
            <a:r>
              <a:rPr lang="en-US" sz="1200" dirty="0">
                <a:solidFill>
                  <a:schemeClr val="bg1">
                    <a:lumMod val="75000"/>
                  </a:schemeClr>
                </a:solidFill>
              </a:rPr>
              <a:t>--Inakzeptables kosmetisches Erscheinungsbild</a:t>
            </a:r>
          </a:p>
          <a:p>
            <a:pPr marL="344487" lvl="1" indent="0" eaLnBrk="1" hangingPunct="1">
              <a:buNone/>
              <a:defRPr/>
            </a:pPr>
            <a:r>
              <a:rPr lang="en-US" sz="1200" dirty="0">
                <a:solidFill>
                  <a:schemeClr val="bg1">
                    <a:lumMod val="75000"/>
                  </a:schemeClr>
                </a:solidFill>
              </a:rPr>
              <a:t>--Eingriff in die Sehachse</a:t>
            </a:r>
          </a:p>
          <a:p>
            <a:pPr marL="344487" lvl="1" indent="0" eaLnBrk="1" hangingPunct="1">
              <a:buNone/>
              <a:defRPr/>
            </a:pPr>
            <a:r>
              <a:rPr lang="en-US" sz="1200" dirty="0">
                <a:solidFill>
                  <a:schemeClr val="bg1">
                    <a:lumMod val="75000"/>
                  </a:schemeClr>
                </a:solidFill>
              </a:rPr>
              <a:t>--Optisch auffällig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58</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7" name="TextBox 6">
            <a:extLst>
              <a:ext uri="{FF2B5EF4-FFF2-40B4-BE49-F238E27FC236}">
                <a16:creationId xmlns:a16="http://schemas.microsoft.com/office/drawing/2014/main" id="{F0C68C98-9A6A-44A2-9013-DD2A76D33B61}"/>
              </a:ext>
            </a:extLst>
          </p:cNvPr>
          <p:cNvSpPr txBox="1"/>
          <p:nvPr/>
        </p:nvSpPr>
        <p:spPr>
          <a:xfrm>
            <a:off x="874643" y="4864270"/>
            <a:ext cx="6745357" cy="1569660"/>
          </a:xfrm>
          <a:prstGeom prst="rect">
            <a:avLst/>
          </a:prstGeom>
          <a:solidFill>
            <a:srgbClr val="FFFF00"/>
          </a:solidFill>
        </p:spPr>
        <p:txBody>
          <a:bodyPr wrap="square" lIns="25400" tIns="12700" rIns="25400" bIns="12700" rtlCol="0">
            <a:spAutoFit/>
          </a:bodyPr>
          <a:lstStyle/>
          <a:p>
            <a:r>
              <a:rPr lang="en-US" sz="1200" i="1" dirty="0">
                <a:solidFill>
                  <a:srgbClr val="0000FF"/>
                </a:solidFill>
              </a:rPr>
              <a:t>Was versteht man im vorliegenden Zusammenhang unter einer </a:t>
            </a:r>
            <a:r>
              <a:rPr lang="en-US" sz="1200" dirty="0">
                <a:solidFill>
                  <a:srgbClr val="0000FF"/>
                </a:solidFill>
              </a:rPr>
              <a:t>Stocker-Linie</a:t>
            </a:r>
            <a:r>
              <a:rPr lang="en-US" sz="1200" i="1" dirty="0">
                <a:solidFill>
                  <a:srgbClr val="0000FF"/>
                </a:solidFill>
              </a:rPr>
              <a:t>? </a:t>
            </a:r>
            <a:endParaRPr lang="en-US" sz="1600" i="1" dirty="0">
              <a:solidFill>
                <a:srgbClr val="FFFF00"/>
              </a:solidFill>
            </a:endParaRPr>
          </a:p>
          <a:p>
            <a:r>
              <a:rPr lang="en-US" sz="1200" dirty="0">
                <a:solidFill>
                  <a:srgbClr val="FFFF00"/>
                </a:solidFill>
              </a:rPr>
              <a:t>Eine  eisenfarbene  Linie auf der Hornhaut, die sich in der Nähe des Kopfes eines Pterygiums bildet</a:t>
            </a:r>
          </a:p>
          <a:p>
            <a:endParaRPr lang="en-US" sz="1600" i="1" dirty="0">
              <a:solidFill>
                <a:srgbClr val="FFFF00"/>
              </a:solidFill>
            </a:endParaRPr>
          </a:p>
          <a:p>
            <a:r>
              <a:rPr lang="en-US" sz="1200" i="1" dirty="0">
                <a:solidFill>
                  <a:srgbClr val="FFFF00"/>
                </a:solidFill>
              </a:rPr>
              <a:t>Ist das Vorhandensein einer Stocker-Linie ein Indikator für die Entfernung eines Pterygiums?</a:t>
            </a:r>
          </a:p>
          <a:p>
            <a:r>
              <a:rPr lang="en-US" sz="1200" dirty="0">
                <a:solidFill>
                  <a:srgbClr val="FFFF00"/>
                </a:solidFill>
              </a:rPr>
              <a:t>Nein – ganz im Gegenteil. Eine Stocker-Linie bildet sich, wenn das Pterygium stabil ist; d. h., sie deutet auf ein ausbleibendes Wachstum hin</a:t>
            </a:r>
          </a:p>
        </p:txBody>
      </p:sp>
    </p:spTree>
    <p:extLst>
      <p:ext uri="{BB962C8B-B14F-4D97-AF65-F5344CB8AC3E}">
        <p14:creationId xmlns:p14="http://schemas.microsoft.com/office/powerpoint/2010/main" val="6153684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136874C-C8D1-44EB-862E-3D35C4E37AA5}"/>
              </a:ext>
            </a:extLst>
          </p:cNvPr>
          <p:cNvSpPr txBox="1"/>
          <p:nvPr/>
        </p:nvSpPr>
        <p:spPr>
          <a:xfrm>
            <a:off x="874643" y="4864270"/>
            <a:ext cx="6745357" cy="1569660"/>
          </a:xfrm>
          <a:prstGeom prst="rect">
            <a:avLst/>
          </a:prstGeom>
          <a:solidFill>
            <a:srgbClr val="FFFF00"/>
          </a:solidFill>
        </p:spPr>
        <p:txBody>
          <a:bodyPr wrap="square" lIns="25400" tIns="12700" rIns="25400" bIns="12700" rtlCol="0">
            <a:spAutoFit/>
          </a:bodyPr>
          <a:lstStyle/>
          <a:p>
            <a:r>
              <a:rPr lang="en-US" sz="1200" i="1" dirty="0">
                <a:solidFill>
                  <a:srgbClr val="0000FF"/>
                </a:solidFill>
              </a:rPr>
              <a:t>Was versteht man im vorliegenden Zusammenhang unter einer </a:t>
            </a:r>
            <a:r>
              <a:rPr lang="en-US" sz="1200" dirty="0">
                <a:solidFill>
                  <a:srgbClr val="0000FF"/>
                </a:solidFill>
              </a:rPr>
              <a:t>Stocker-Linie</a:t>
            </a:r>
            <a:r>
              <a:rPr lang="en-US" sz="1200" i="1" dirty="0">
                <a:solidFill>
                  <a:srgbClr val="0000FF"/>
                </a:solidFill>
              </a:rPr>
              <a:t>? </a:t>
            </a:r>
          </a:p>
          <a:p>
            <a:r>
              <a:rPr lang="en-US" sz="1200" dirty="0">
                <a:solidFill>
                  <a:srgbClr val="0000FF"/>
                </a:solidFill>
              </a:rPr>
              <a:t>Eine  eisenfarbene  Linie auf der Hornhaut, die sich in der Nähe des Kopfes eines Pterygiums bildet</a:t>
            </a:r>
            <a:endParaRPr lang="en-US" sz="1600" dirty="0">
              <a:solidFill>
                <a:srgbClr val="FFFF00"/>
              </a:solidFill>
            </a:endParaRPr>
          </a:p>
          <a:p>
            <a:endParaRPr lang="en-US" sz="1600" i="1" dirty="0">
              <a:solidFill>
                <a:srgbClr val="FFFF00"/>
              </a:solidFill>
            </a:endParaRPr>
          </a:p>
          <a:p>
            <a:r>
              <a:rPr lang="en-US" sz="1200" i="1" dirty="0">
                <a:solidFill>
                  <a:srgbClr val="FFFF00"/>
                </a:solidFill>
              </a:rPr>
              <a:t>Ist das Vorhandensein einer Stocker-Linie ein Indikator für die Entfernung eines Pterygiums?</a:t>
            </a:r>
          </a:p>
          <a:p>
            <a:r>
              <a:rPr lang="en-US" sz="1200" dirty="0">
                <a:solidFill>
                  <a:srgbClr val="FFFF00"/>
                </a:solidFill>
              </a:rPr>
              <a:t>Nein – ganz im Gegenteil. Eine Stocker-Linie bildet sich, wenn das Pterygium stabil ist; das heißt, sie deutet auf ein ausbleibendes Wachstum hin</a:t>
            </a:r>
          </a:p>
        </p:txBody>
      </p:sp>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Fragen und Antworten</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solidFill>
                  <a:schemeClr val="bg1">
                    <a:lumMod val="75000"/>
                  </a:schemeClr>
                </a:solidFill>
              </a:rPr>
              <a:t>Indikationen für </a:t>
            </a:r>
            <a:r>
              <a:rPr lang="en-US" sz="1200" dirty="0" err="1">
                <a:solidFill>
                  <a:schemeClr val="bg1">
                    <a:lumMod val="75000"/>
                  </a:schemeClr>
                </a:solidFill>
              </a:rPr>
              <a:t>die </a:t>
            </a:r>
            <a:r>
              <a:rPr lang="en-US" sz="1200" dirty="0">
                <a:solidFill>
                  <a:schemeClr val="bg1">
                    <a:lumMod val="75000"/>
                  </a:schemeClr>
                </a:solidFill>
              </a:rPr>
              <a:t>Pterygium-Exzision:</a:t>
            </a:r>
          </a:p>
          <a:p>
            <a:pPr marL="344487" lvl="1" indent="0" eaLnBrk="1" hangingPunct="1">
              <a:buNone/>
              <a:defRPr/>
            </a:pPr>
            <a:r>
              <a:rPr lang="en-US" sz="1200" dirty="0">
                <a:solidFill>
                  <a:schemeClr val="bg1">
                    <a:lumMod val="75000"/>
                  </a:schemeClr>
                </a:solidFill>
              </a:rPr>
              <a:t>--Nachgewiesenes schnelles Wachstum</a:t>
            </a:r>
          </a:p>
          <a:p>
            <a:pPr marL="344487" lvl="1" indent="0" eaLnBrk="1" hangingPunct="1">
              <a:buNone/>
              <a:defRPr/>
            </a:pPr>
            <a:r>
              <a:rPr lang="en-US" sz="1200" dirty="0">
                <a:solidFill>
                  <a:schemeClr val="bg1">
                    <a:lumMod val="75000"/>
                  </a:schemeClr>
                </a:solidFill>
              </a:rPr>
              <a:t>--Reizsymptome, die auf eine medikamentöse Behandlung nicht ansprechen</a:t>
            </a:r>
          </a:p>
          <a:p>
            <a:pPr marL="344487" lvl="1" indent="0" eaLnBrk="1" hangingPunct="1">
              <a:buNone/>
              <a:defRPr/>
            </a:pPr>
            <a:r>
              <a:rPr lang="en-US" sz="1200" dirty="0" err="1">
                <a:solidFill>
                  <a:schemeClr val="bg1">
                    <a:lumMod val="75000"/>
                  </a:schemeClr>
                </a:solidFill>
              </a:rPr>
              <a:t>--Dellen</a:t>
            </a:r>
            <a:r>
              <a:rPr lang="en-US" sz="1200" dirty="0">
                <a:solidFill>
                  <a:schemeClr val="bg1">
                    <a:lumMod val="75000"/>
                  </a:schemeClr>
                </a:solidFill>
              </a:rPr>
              <a:t>bildung</a:t>
            </a:r>
          </a:p>
          <a:p>
            <a:pPr marL="344487" lvl="1" indent="0" eaLnBrk="1" hangingPunct="1">
              <a:buNone/>
              <a:defRPr/>
            </a:pPr>
            <a:r>
              <a:rPr lang="en-US" sz="1200" dirty="0">
                <a:solidFill>
                  <a:schemeClr val="bg1">
                    <a:lumMod val="75000"/>
                  </a:schemeClr>
                </a:solidFill>
              </a:rPr>
              <a:t>--Inakzeptables kosmetisches Erscheinungsbild</a:t>
            </a:r>
          </a:p>
          <a:p>
            <a:pPr marL="344487" lvl="1" indent="0" eaLnBrk="1" hangingPunct="1">
              <a:buNone/>
              <a:defRPr/>
            </a:pPr>
            <a:r>
              <a:rPr lang="en-US" sz="1200" dirty="0">
                <a:solidFill>
                  <a:schemeClr val="bg1">
                    <a:lumMod val="75000"/>
                  </a:schemeClr>
                </a:solidFill>
              </a:rPr>
              <a:t>--Eingriff in die Sehachse</a:t>
            </a:r>
          </a:p>
          <a:p>
            <a:pPr marL="344487" lvl="1" indent="0" eaLnBrk="1" hangingPunct="1">
              <a:buNone/>
              <a:defRPr/>
            </a:pPr>
            <a:r>
              <a:rPr lang="en-US" sz="1200" dirty="0">
                <a:solidFill>
                  <a:schemeClr val="bg1">
                    <a:lumMod val="75000"/>
                  </a:schemeClr>
                </a:solidFill>
              </a:rPr>
              <a:t>--Optisch auffällig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59</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2" name="Rectangle 1"/>
          <p:cNvSpPr/>
          <p:nvPr/>
        </p:nvSpPr>
        <p:spPr>
          <a:xfrm>
            <a:off x="2209800" y="5105400"/>
            <a:ext cx="3810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1499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en-US" sz="1200" dirty="0">
                <a:solidFill>
                  <a:schemeClr val="bg1">
                    <a:lumMod val="75000"/>
                  </a:schemeClr>
                </a:solidFill>
              </a:rPr>
              <a:t>Wie </a:t>
            </a:r>
            <a:r>
              <a:rPr lang="en-US" sz="1200" dirty="0" err="1">
                <a:solidFill>
                  <a:schemeClr val="bg1">
                    <a:lumMod val="75000"/>
                  </a:schemeClr>
                </a:solidFill>
              </a:rPr>
              <a:t>sich</a:t>
            </a:r>
            <a:r>
              <a:rPr lang="en-US" sz="1200" dirty="0">
                <a:solidFill>
                  <a:schemeClr val="bg1">
                    <a:lumMod val="75000"/>
                  </a:schemeClr>
                </a:solidFill>
              </a:rPr>
              <a:t>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dirty="0">
                <a:solidFill>
                  <a:schemeClr val="bg1">
                    <a:lumMod val="75000"/>
                  </a:schemeClr>
                </a:solidFill>
              </a:rPr>
              <a:t> darstellt…</a:t>
            </a:r>
          </a:p>
          <a:p>
            <a:pPr marL="0" indent="0" eaLnBrk="1" hangingPunct="1">
              <a:buNone/>
              <a:defRPr/>
            </a:pPr>
            <a:r>
              <a:rPr lang="en-US" sz="1200" dirty="0">
                <a:solidFill>
                  <a:schemeClr val="bg1">
                    <a:lumMod val="75000"/>
                  </a:schemeClr>
                </a:solidFill>
              </a:rPr>
              <a:t>	</a:t>
            </a:r>
            <a:r>
              <a:rPr lang="en-US" sz="1200" i="1" dirty="0">
                <a:solidFill>
                  <a:schemeClr val="bg1">
                    <a:lumMod val="75000"/>
                  </a:schemeClr>
                </a:solidFill>
              </a:rPr>
              <a:t>Aussehen</a:t>
            </a:r>
            <a:r>
              <a:rPr lang="en-US" sz="1200" dirty="0">
                <a:solidFill>
                  <a:schemeClr val="bg1">
                    <a:lumMod val="75000"/>
                  </a:schemeClr>
                </a:solidFill>
              </a:rPr>
              <a:t>: Gelb-weiße Masse</a:t>
            </a:r>
          </a:p>
          <a:p>
            <a:pPr marL="0" indent="0" eaLnBrk="1" hangingPunct="1">
              <a:buNone/>
              <a:defRPr/>
            </a:pPr>
            <a:r>
              <a:rPr lang="en-US" sz="1200" dirty="0">
                <a:solidFill>
                  <a:schemeClr val="bg1">
                    <a:lumMod val="75000"/>
                  </a:schemeClr>
                </a:solidFill>
              </a:rPr>
              <a:t>	</a:t>
            </a:r>
            <a:r>
              <a:rPr lang="en-US" sz="1200" b="1" i="1" dirty="0" err="1"/>
              <a:t>Lokalisation</a:t>
            </a:r>
            <a:r>
              <a:rPr lang="en-US" sz="1200" b="1" dirty="0"/>
              <a:t>: </a:t>
            </a:r>
            <a:r>
              <a:rPr lang="en-US" sz="1200" b="1" dirty="0">
                <a:solidFill>
                  <a:srgbClr val="0000FF"/>
                </a:solidFill>
              </a:rPr>
              <a:t>IPFZ-</a:t>
            </a:r>
            <a:r>
              <a:rPr lang="en-US" sz="1200" b="1" dirty="0" err="1">
                <a:solidFill>
                  <a:srgbClr val="0000FF"/>
                </a:solidFill>
              </a:rPr>
              <a:t>Bereich</a:t>
            </a:r>
            <a:r>
              <a:rPr lang="en-US" sz="1200" b="1" dirty="0">
                <a:solidFill>
                  <a:srgbClr val="0000FF"/>
                </a:solidFill>
              </a:rPr>
              <a:t> nahe dem Limbus</a:t>
            </a:r>
          </a:p>
          <a:p>
            <a:pPr marL="0" indent="0" eaLnBrk="1" hangingPunct="1">
              <a:buNone/>
              <a:defRPr/>
            </a:pPr>
            <a:r>
              <a:rPr lang="en-US" sz="1200" dirty="0"/>
              <a:t>	</a:t>
            </a:r>
            <a:r>
              <a:rPr lang="en-US" sz="1200" i="1" dirty="0">
                <a:solidFill>
                  <a:schemeClr val="bg1">
                    <a:lumMod val="75000"/>
                  </a:schemeClr>
                </a:solidFill>
              </a:rPr>
              <a:t>Lateralität</a:t>
            </a:r>
            <a:r>
              <a:rPr lang="en-US" sz="1200" dirty="0">
                <a:solidFill>
                  <a:schemeClr val="bg1">
                    <a:lumMod val="75000"/>
                  </a:schemeClr>
                </a:solidFill>
              </a:rPr>
              <a:t>:</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6</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3" name="TextBox 2">
            <a:extLst>
              <a:ext uri="{FF2B5EF4-FFF2-40B4-BE49-F238E27FC236}">
                <a16:creationId xmlns:a16="http://schemas.microsoft.com/office/drawing/2014/main" id="{161D07DF-6954-4538-91A8-FEDB909E8AA1}"/>
              </a:ext>
            </a:extLst>
          </p:cNvPr>
          <p:cNvSpPr txBox="1"/>
          <p:nvPr/>
        </p:nvSpPr>
        <p:spPr>
          <a:xfrm>
            <a:off x="3048000" y="3136612"/>
            <a:ext cx="4943982" cy="584775"/>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rgbClr val="0000FF"/>
                </a:solidFill>
              </a:rPr>
              <a:t>Treten Pinguecula nasal oder temporal auf?</a:t>
            </a:r>
            <a:endParaRPr lang="en-US" sz="1600" i="1" dirty="0">
              <a:solidFill>
                <a:schemeClr val="accent6">
                  <a:lumMod val="60000"/>
                  <a:lumOff val="40000"/>
                </a:schemeClr>
              </a:solidFill>
            </a:endParaRPr>
          </a:p>
          <a:p>
            <a:r>
              <a:rPr lang="en-US" sz="1200" dirty="0">
                <a:solidFill>
                  <a:schemeClr val="accent6">
                    <a:lumMod val="60000"/>
                    <a:lumOff val="40000"/>
                  </a:schemeClr>
                </a:solidFill>
              </a:rPr>
              <a:t>Be</a:t>
            </a:r>
            <a:r>
              <a:rPr lang="en-US" sz="1200" dirty="0" err="1">
                <a:solidFill>
                  <a:schemeClr val="accent6">
                    <a:lumMod val="60000"/>
                    <a:lumOff val="40000"/>
                  </a:schemeClr>
                </a:solidFill>
              </a:rPr>
              <a:t>ides</a:t>
            </a:r>
            <a:r>
              <a:rPr lang="en-US" sz="1200" dirty="0">
                <a:solidFill>
                  <a:schemeClr val="accent6">
                    <a:lumMod val="60000"/>
                    <a:lumOff val="40000"/>
                  </a:schemeClr>
                </a:solidFill>
              </a:rPr>
              <a:t>, aber sie treten häufiger nasal auf</a:t>
            </a:r>
          </a:p>
        </p:txBody>
      </p:sp>
    </p:spTree>
    <p:extLst>
      <p:ext uri="{BB962C8B-B14F-4D97-AF65-F5344CB8AC3E}">
        <p14:creationId xmlns:p14="http://schemas.microsoft.com/office/powerpoint/2010/main" val="8686542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solidFill>
                  <a:schemeClr val="bg1">
                    <a:lumMod val="75000"/>
                  </a:schemeClr>
                </a:solidFill>
              </a:rPr>
              <a:t>Indikationen für </a:t>
            </a:r>
            <a:r>
              <a:rPr lang="en-US" sz="1200" dirty="0" err="1">
                <a:solidFill>
                  <a:schemeClr val="bg1">
                    <a:lumMod val="75000"/>
                  </a:schemeClr>
                </a:solidFill>
              </a:rPr>
              <a:t>die </a:t>
            </a:r>
            <a:r>
              <a:rPr lang="en-US" sz="1200" dirty="0">
                <a:solidFill>
                  <a:schemeClr val="bg1">
                    <a:lumMod val="75000"/>
                  </a:schemeClr>
                </a:solidFill>
              </a:rPr>
              <a:t>Pterygium-Exzision:</a:t>
            </a:r>
          </a:p>
          <a:p>
            <a:pPr marL="344487" lvl="1" indent="0" eaLnBrk="1" hangingPunct="1">
              <a:buNone/>
              <a:defRPr/>
            </a:pPr>
            <a:r>
              <a:rPr lang="en-US" sz="1200" dirty="0">
                <a:solidFill>
                  <a:schemeClr val="bg1">
                    <a:lumMod val="75000"/>
                  </a:schemeClr>
                </a:solidFill>
              </a:rPr>
              <a:t>--</a:t>
            </a:r>
            <a:r>
              <a:rPr lang="en-US" sz="1200" dirty="0" err="1">
                <a:solidFill>
                  <a:schemeClr val="bg1">
                    <a:lumMod val="75000"/>
                  </a:schemeClr>
                </a:solidFill>
              </a:rPr>
              <a:t>Nachgewiesenes</a:t>
            </a:r>
            <a:r>
              <a:rPr lang="en-US" sz="1200" dirty="0">
                <a:solidFill>
                  <a:schemeClr val="bg1">
                    <a:lumMod val="75000"/>
                  </a:schemeClr>
                </a:solidFill>
              </a:rPr>
              <a:t> </a:t>
            </a:r>
            <a:r>
              <a:rPr lang="en-US" sz="1200" dirty="0" err="1">
                <a:solidFill>
                  <a:schemeClr val="bg1">
                    <a:lumMod val="75000"/>
                  </a:schemeClr>
                </a:solidFill>
              </a:rPr>
              <a:t>schnelles</a:t>
            </a:r>
            <a:r>
              <a:rPr lang="en-US" sz="1200" dirty="0">
                <a:solidFill>
                  <a:schemeClr val="bg1">
                    <a:lumMod val="75000"/>
                  </a:schemeClr>
                </a:solidFill>
              </a:rPr>
              <a:t> </a:t>
            </a:r>
            <a:r>
              <a:rPr lang="en-US" sz="1200" dirty="0" err="1">
                <a:solidFill>
                  <a:schemeClr val="bg1">
                    <a:lumMod val="75000"/>
                  </a:schemeClr>
                </a:solidFill>
              </a:rPr>
              <a:t>Wachstum</a:t>
            </a:r>
            <a:endParaRPr lang="en-US" sz="1200" dirty="0">
              <a:solidFill>
                <a:schemeClr val="bg1">
                  <a:lumMod val="75000"/>
                </a:schemeClr>
              </a:solidFill>
            </a:endParaRPr>
          </a:p>
          <a:p>
            <a:pPr marL="344487" lvl="1" indent="0" eaLnBrk="1" hangingPunct="1">
              <a:buNone/>
              <a:defRPr/>
            </a:pPr>
            <a:r>
              <a:rPr lang="en-US" sz="1200" dirty="0">
                <a:solidFill>
                  <a:schemeClr val="bg1">
                    <a:lumMod val="75000"/>
                  </a:schemeClr>
                </a:solidFill>
              </a:rPr>
              <a:t>--Reizsymptome, die auf eine medikamentöse Behandlung nicht ansprechen</a:t>
            </a:r>
          </a:p>
          <a:p>
            <a:pPr marL="344487" lvl="1" indent="0" eaLnBrk="1" hangingPunct="1">
              <a:buNone/>
              <a:defRPr/>
            </a:pPr>
            <a:r>
              <a:rPr lang="en-US" sz="1200" dirty="0" err="1">
                <a:solidFill>
                  <a:schemeClr val="bg1">
                    <a:lumMod val="75000"/>
                  </a:schemeClr>
                </a:solidFill>
              </a:rPr>
              <a:t>--Dellen</a:t>
            </a:r>
            <a:r>
              <a:rPr lang="en-US" sz="1200" dirty="0">
                <a:solidFill>
                  <a:schemeClr val="bg1">
                    <a:lumMod val="75000"/>
                  </a:schemeClr>
                </a:solidFill>
              </a:rPr>
              <a:t>bildung</a:t>
            </a:r>
          </a:p>
          <a:p>
            <a:pPr marL="344487" lvl="1" indent="0" eaLnBrk="1" hangingPunct="1">
              <a:buNone/>
              <a:defRPr/>
            </a:pPr>
            <a:r>
              <a:rPr lang="en-US" sz="1200" dirty="0">
                <a:solidFill>
                  <a:schemeClr val="bg1">
                    <a:lumMod val="75000"/>
                  </a:schemeClr>
                </a:solidFill>
              </a:rPr>
              <a:t>--Inakzeptables kosmetisches Erscheinungsbild</a:t>
            </a:r>
          </a:p>
          <a:p>
            <a:pPr marL="344487" lvl="1" indent="0" eaLnBrk="1" hangingPunct="1">
              <a:buNone/>
              <a:defRPr/>
            </a:pPr>
            <a:r>
              <a:rPr lang="en-US" sz="1200" dirty="0">
                <a:solidFill>
                  <a:schemeClr val="bg1">
                    <a:lumMod val="75000"/>
                  </a:schemeClr>
                </a:solidFill>
              </a:rPr>
              <a:t>--Eingriff in die Sehachse</a:t>
            </a:r>
          </a:p>
          <a:p>
            <a:pPr marL="344487" lvl="1" indent="0" eaLnBrk="1" hangingPunct="1">
              <a:buNone/>
              <a:defRPr/>
            </a:pPr>
            <a:r>
              <a:rPr lang="en-US" sz="1200" dirty="0">
                <a:solidFill>
                  <a:schemeClr val="bg1">
                    <a:lumMod val="75000"/>
                  </a:schemeClr>
                </a:solidFill>
              </a:rPr>
              <a:t>--Optisch auffällig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60</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7" name="TextBox 6">
            <a:extLst>
              <a:ext uri="{FF2B5EF4-FFF2-40B4-BE49-F238E27FC236}">
                <a16:creationId xmlns:a16="http://schemas.microsoft.com/office/drawing/2014/main" id="{3093B515-88D6-4EF1-A27E-A9E0A475BEC7}"/>
              </a:ext>
            </a:extLst>
          </p:cNvPr>
          <p:cNvSpPr txBox="1"/>
          <p:nvPr/>
        </p:nvSpPr>
        <p:spPr>
          <a:xfrm>
            <a:off x="874643" y="4864270"/>
            <a:ext cx="6745357" cy="1569660"/>
          </a:xfrm>
          <a:prstGeom prst="rect">
            <a:avLst/>
          </a:prstGeom>
          <a:solidFill>
            <a:srgbClr val="FFFF00"/>
          </a:solidFill>
        </p:spPr>
        <p:txBody>
          <a:bodyPr wrap="square" lIns="25400" tIns="12700" rIns="25400" bIns="12700" rtlCol="0">
            <a:spAutoFit/>
          </a:bodyPr>
          <a:lstStyle/>
          <a:p>
            <a:r>
              <a:rPr lang="en-US" sz="1200" i="1" dirty="0">
                <a:solidFill>
                  <a:srgbClr val="0000FF"/>
                </a:solidFill>
              </a:rPr>
              <a:t>Was versteht man im vorliegenden Zusammenhang unter einer </a:t>
            </a:r>
            <a:r>
              <a:rPr lang="en-US" sz="1200" dirty="0">
                <a:solidFill>
                  <a:srgbClr val="0000FF"/>
                </a:solidFill>
              </a:rPr>
              <a:t>Stocker-Linie</a:t>
            </a:r>
            <a:r>
              <a:rPr lang="en-US" sz="1200" i="1" dirty="0">
                <a:solidFill>
                  <a:srgbClr val="0000FF"/>
                </a:solidFill>
              </a:rPr>
              <a:t>? </a:t>
            </a:r>
          </a:p>
          <a:p>
            <a:r>
              <a:rPr lang="en-US" sz="1200" dirty="0">
                <a:solidFill>
                  <a:srgbClr val="0000FF"/>
                </a:solidFill>
              </a:rPr>
              <a:t>Eine  eisenfarbene  Linie auf der Hornhaut, die sich in der Nähe des Kopfes eines Pterygiums bildet</a:t>
            </a:r>
            <a:endParaRPr lang="en-US" sz="1600" dirty="0">
              <a:solidFill>
                <a:srgbClr val="FFFF00"/>
              </a:solidFill>
            </a:endParaRPr>
          </a:p>
          <a:p>
            <a:endParaRPr lang="en-US" sz="1600" i="1" dirty="0">
              <a:solidFill>
                <a:srgbClr val="FFFF00"/>
              </a:solidFill>
            </a:endParaRPr>
          </a:p>
          <a:p>
            <a:r>
              <a:rPr lang="en-US" sz="1200" i="1" dirty="0">
                <a:solidFill>
                  <a:srgbClr val="FFFF00"/>
                </a:solidFill>
              </a:rPr>
              <a:t>Ist das Vorhandensein einer Stocker-Linie ein Indikator für die Entfernung eines Pterygiums?</a:t>
            </a:r>
          </a:p>
          <a:p>
            <a:r>
              <a:rPr lang="en-US" sz="1200" dirty="0">
                <a:solidFill>
                  <a:srgbClr val="FFFF00"/>
                </a:solidFill>
              </a:rPr>
              <a:t>Nein – ganz im Gegenteil. Eine Stocker-Linie bildet sich, wenn das Pterygium stabil ist; d. h., sie deutet auf ein ausbleibendes Wachstum hin</a:t>
            </a:r>
          </a:p>
        </p:txBody>
      </p:sp>
    </p:spTree>
    <p:extLst>
      <p:ext uri="{BB962C8B-B14F-4D97-AF65-F5344CB8AC3E}">
        <p14:creationId xmlns:p14="http://schemas.microsoft.com/office/powerpoint/2010/main" val="17949552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a:extLst>
              <a:ext uri="{FF2B5EF4-FFF2-40B4-BE49-F238E27FC236}">
                <a16:creationId xmlns:a16="http://schemas.microsoft.com/office/drawing/2014/main" id="{63848024-1052-4F9F-8486-217B0F8A9E11}"/>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CC6C8DB-B6C8-4826-855C-56A9DE0E0245}" type="slidenum">
              <a:rPr lang="en-US" altLang="en-US"/>
              <a:t>61</a:t>
            </a:fld>
            <a:endParaRPr lang="en-US" altLang="en-US"/>
          </a:p>
        </p:txBody>
      </p:sp>
      <p:pic>
        <p:nvPicPr>
          <p:cNvPr id="14339" name="Picture 4">
            <a:extLst>
              <a:ext uri="{FF2B5EF4-FFF2-40B4-BE49-F238E27FC236}">
                <a16:creationId xmlns:a16="http://schemas.microsoft.com/office/drawing/2014/main" id="{5DEA74EF-4986-4997-9EF4-FEACCAF7BB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154592"/>
            <a:ext cx="6019800" cy="4548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5A671063-8F10-4077-9474-26474C2AB05C}"/>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5" name="TextBox 5">
            <a:extLst>
              <a:ext uri="{FF2B5EF4-FFF2-40B4-BE49-F238E27FC236}">
                <a16:creationId xmlns:a16="http://schemas.microsoft.com/office/drawing/2014/main" id="{8CBE9468-4725-46B4-82A5-061E9F0C2873}"/>
              </a:ext>
            </a:extLst>
          </p:cNvPr>
          <p:cNvSpPr txBox="1">
            <a:spLocks noChangeArrowheads="1"/>
          </p:cNvSpPr>
          <p:nvPr/>
        </p:nvSpPr>
        <p:spPr bwMode="auto">
          <a:xfrm>
            <a:off x="3809615" y="6184900"/>
            <a:ext cx="15247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200" dirty="0"/>
              <a:t>Stocker-Linie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solidFill>
                  <a:schemeClr val="bg1">
                    <a:lumMod val="75000"/>
                  </a:schemeClr>
                </a:solidFill>
              </a:rPr>
              <a:t>Indikationen für </a:t>
            </a:r>
            <a:r>
              <a:rPr lang="en-US" sz="1200" dirty="0" err="1">
                <a:solidFill>
                  <a:schemeClr val="bg1">
                    <a:lumMod val="75000"/>
                  </a:schemeClr>
                </a:solidFill>
              </a:rPr>
              <a:t>die </a:t>
            </a:r>
            <a:r>
              <a:rPr lang="en-US" sz="1200" dirty="0">
                <a:solidFill>
                  <a:schemeClr val="bg1">
                    <a:lumMod val="75000"/>
                  </a:schemeClr>
                </a:solidFill>
              </a:rPr>
              <a:t>Pterygium-Exzision:</a:t>
            </a:r>
          </a:p>
          <a:p>
            <a:pPr marL="344487" lvl="1" indent="0" eaLnBrk="1" hangingPunct="1">
              <a:buNone/>
              <a:defRPr/>
            </a:pPr>
            <a:r>
              <a:rPr lang="en-US" sz="1200" dirty="0">
                <a:solidFill>
                  <a:schemeClr val="bg1">
                    <a:lumMod val="75000"/>
                  </a:schemeClr>
                </a:solidFill>
              </a:rPr>
              <a:t>--</a:t>
            </a:r>
            <a:r>
              <a:rPr lang="en-US" sz="1200" dirty="0" err="1">
                <a:solidFill>
                  <a:schemeClr val="bg1">
                    <a:lumMod val="75000"/>
                  </a:schemeClr>
                </a:solidFill>
              </a:rPr>
              <a:t>Nachgewiesenes</a:t>
            </a:r>
            <a:r>
              <a:rPr lang="en-US" sz="1200" dirty="0">
                <a:solidFill>
                  <a:schemeClr val="bg1">
                    <a:lumMod val="75000"/>
                  </a:schemeClr>
                </a:solidFill>
              </a:rPr>
              <a:t> </a:t>
            </a:r>
            <a:r>
              <a:rPr lang="en-US" sz="1200" dirty="0" err="1">
                <a:solidFill>
                  <a:schemeClr val="bg1">
                    <a:lumMod val="75000"/>
                  </a:schemeClr>
                </a:solidFill>
              </a:rPr>
              <a:t>schnelles</a:t>
            </a:r>
            <a:r>
              <a:rPr lang="en-US" sz="1200" dirty="0">
                <a:solidFill>
                  <a:schemeClr val="bg1">
                    <a:lumMod val="75000"/>
                  </a:schemeClr>
                </a:solidFill>
              </a:rPr>
              <a:t> </a:t>
            </a:r>
            <a:r>
              <a:rPr lang="en-US" sz="1200" dirty="0" err="1">
                <a:solidFill>
                  <a:schemeClr val="bg1">
                    <a:lumMod val="75000"/>
                  </a:schemeClr>
                </a:solidFill>
              </a:rPr>
              <a:t>Wachstum</a:t>
            </a:r>
            <a:endParaRPr lang="en-US" sz="1200" dirty="0">
              <a:solidFill>
                <a:schemeClr val="bg1">
                  <a:lumMod val="75000"/>
                </a:schemeClr>
              </a:solidFill>
            </a:endParaRPr>
          </a:p>
          <a:p>
            <a:pPr marL="344487" lvl="1" indent="0" eaLnBrk="1" hangingPunct="1">
              <a:buNone/>
              <a:defRPr/>
            </a:pPr>
            <a:r>
              <a:rPr lang="en-US" sz="1200" dirty="0">
                <a:solidFill>
                  <a:schemeClr val="bg1">
                    <a:lumMod val="75000"/>
                  </a:schemeClr>
                </a:solidFill>
              </a:rPr>
              <a:t>--Reizsymptome, die auf eine medikamentöse Behandlung nicht ansprechen</a:t>
            </a:r>
          </a:p>
          <a:p>
            <a:pPr marL="344487" lvl="1" indent="0" eaLnBrk="1" hangingPunct="1">
              <a:buNone/>
              <a:defRPr/>
            </a:pPr>
            <a:r>
              <a:rPr lang="en-US" sz="1200" dirty="0" err="1">
                <a:solidFill>
                  <a:schemeClr val="bg1">
                    <a:lumMod val="75000"/>
                  </a:schemeClr>
                </a:solidFill>
              </a:rPr>
              <a:t>--Dellen</a:t>
            </a:r>
            <a:r>
              <a:rPr lang="en-US" sz="1200" dirty="0">
                <a:solidFill>
                  <a:schemeClr val="bg1">
                    <a:lumMod val="75000"/>
                  </a:schemeClr>
                </a:solidFill>
              </a:rPr>
              <a:t>bildung</a:t>
            </a:r>
          </a:p>
          <a:p>
            <a:pPr marL="344487" lvl="1" indent="0" eaLnBrk="1" hangingPunct="1">
              <a:buNone/>
              <a:defRPr/>
            </a:pPr>
            <a:r>
              <a:rPr lang="en-US" sz="1200" dirty="0">
                <a:solidFill>
                  <a:schemeClr val="bg1">
                    <a:lumMod val="75000"/>
                  </a:schemeClr>
                </a:solidFill>
              </a:rPr>
              <a:t>--Inakzeptables kosmetisches Erscheinungsbild</a:t>
            </a:r>
          </a:p>
          <a:p>
            <a:pPr marL="344487" lvl="1" indent="0" eaLnBrk="1" hangingPunct="1">
              <a:buNone/>
              <a:defRPr/>
            </a:pPr>
            <a:r>
              <a:rPr lang="en-US" sz="1200" dirty="0">
                <a:solidFill>
                  <a:schemeClr val="bg1">
                    <a:lumMod val="75000"/>
                  </a:schemeClr>
                </a:solidFill>
              </a:rPr>
              <a:t>--Eingriff in die Sehachse</a:t>
            </a:r>
          </a:p>
          <a:p>
            <a:pPr marL="344487" lvl="1" indent="0" eaLnBrk="1" hangingPunct="1">
              <a:buNone/>
              <a:defRPr/>
            </a:pPr>
            <a:r>
              <a:rPr lang="en-US" sz="1200" dirty="0">
                <a:solidFill>
                  <a:schemeClr val="bg1">
                    <a:lumMod val="75000"/>
                  </a:schemeClr>
                </a:solidFill>
              </a:rPr>
              <a:t>--Optisch auffällig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62</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7" name="TextBox 6">
            <a:extLst>
              <a:ext uri="{FF2B5EF4-FFF2-40B4-BE49-F238E27FC236}">
                <a16:creationId xmlns:a16="http://schemas.microsoft.com/office/drawing/2014/main" id="{DD83F87D-500D-4D7B-A852-A2492203F0AD}"/>
              </a:ext>
            </a:extLst>
          </p:cNvPr>
          <p:cNvSpPr txBox="1"/>
          <p:nvPr/>
        </p:nvSpPr>
        <p:spPr>
          <a:xfrm>
            <a:off x="874643" y="4864270"/>
            <a:ext cx="6745357" cy="1569660"/>
          </a:xfrm>
          <a:prstGeom prst="rect">
            <a:avLst/>
          </a:prstGeom>
          <a:solidFill>
            <a:srgbClr val="FFFF00"/>
          </a:solidFill>
        </p:spPr>
        <p:txBody>
          <a:bodyPr wrap="square" lIns="25400" tIns="12700" rIns="25400" bIns="12700" rtlCol="0">
            <a:spAutoFit/>
          </a:bodyPr>
          <a:lstStyle/>
          <a:p>
            <a:r>
              <a:rPr lang="en-US" sz="1200" i="1" dirty="0">
                <a:solidFill>
                  <a:srgbClr val="0000FF"/>
                </a:solidFill>
              </a:rPr>
              <a:t>Was versteht man im vorliegenden Zusammenhang unter einer </a:t>
            </a:r>
            <a:r>
              <a:rPr lang="en-US" sz="1200" dirty="0">
                <a:solidFill>
                  <a:srgbClr val="0000FF"/>
                </a:solidFill>
              </a:rPr>
              <a:t>Stocker-Linie</a:t>
            </a:r>
            <a:r>
              <a:rPr lang="en-US" sz="1200" i="1" dirty="0">
                <a:solidFill>
                  <a:srgbClr val="0000FF"/>
                </a:solidFill>
              </a:rPr>
              <a:t>? </a:t>
            </a:r>
          </a:p>
          <a:p>
            <a:r>
              <a:rPr lang="en-US" sz="1200" dirty="0">
                <a:solidFill>
                  <a:srgbClr val="0000FF"/>
                </a:solidFill>
              </a:rPr>
              <a:t>Eine  eisenfarbene  Linie auf der Hornhaut, die sich in der Nähe des Kopfes eines Pterygiums bildet</a:t>
            </a:r>
          </a:p>
          <a:p>
            <a:endParaRPr lang="en-US" sz="1600" i="1" dirty="0">
              <a:solidFill>
                <a:srgbClr val="0000FF"/>
              </a:solidFill>
            </a:endParaRPr>
          </a:p>
          <a:p>
            <a:r>
              <a:rPr lang="en-US" sz="1200" i="1" dirty="0">
                <a:solidFill>
                  <a:srgbClr val="0000FF"/>
                </a:solidFill>
              </a:rPr>
              <a:t>Ist das Vorhandensein einer Stocker-Linie ein Indikator für die Entfernung eines Pterygiums?</a:t>
            </a:r>
            <a:endParaRPr lang="en-US" sz="1600" i="1" dirty="0">
              <a:solidFill>
                <a:srgbClr val="FFFF00"/>
              </a:solidFill>
            </a:endParaRPr>
          </a:p>
          <a:p>
            <a:r>
              <a:rPr lang="en-US" sz="1200" dirty="0">
                <a:solidFill>
                  <a:srgbClr val="FFFF00"/>
                </a:solidFill>
              </a:rPr>
              <a:t>Nein – ganz im Gegenteil. Eine Stocker-Linie bildet sich, wenn das Pterygium stabil ist; d. h., sie deutet auf ein ausbleibendes Wachstum hin</a:t>
            </a:r>
          </a:p>
        </p:txBody>
      </p:sp>
    </p:spTree>
    <p:extLst>
      <p:ext uri="{BB962C8B-B14F-4D97-AF65-F5344CB8AC3E}">
        <p14:creationId xmlns:p14="http://schemas.microsoft.com/office/powerpoint/2010/main" val="36659242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4114800"/>
          </a:xfrm>
        </p:spPr>
        <p:txBody>
          <a:bodyPr wrap="square" lIns="25400" tIns="12700" rIns="25400" bIns="12700"/>
          <a:lstStyle/>
          <a:p>
            <a:pPr marL="0" indent="0" eaLnBrk="1" hangingPunct="1">
              <a:buNone/>
              <a:defRPr/>
            </a:pPr>
            <a:r>
              <a:rPr lang="en-US" sz="1200" dirty="0">
                <a:solidFill>
                  <a:schemeClr val="bg1">
                    <a:lumMod val="75000"/>
                  </a:schemeClr>
                </a:solidFill>
              </a:rPr>
              <a:t>Indikationen für </a:t>
            </a:r>
            <a:r>
              <a:rPr lang="en-US" sz="1200" dirty="0" err="1">
                <a:solidFill>
                  <a:schemeClr val="bg1">
                    <a:lumMod val="75000"/>
                  </a:schemeClr>
                </a:solidFill>
              </a:rPr>
              <a:t>die </a:t>
            </a:r>
            <a:r>
              <a:rPr lang="en-US" sz="1200" dirty="0">
                <a:solidFill>
                  <a:schemeClr val="bg1">
                    <a:lumMod val="75000"/>
                  </a:schemeClr>
                </a:solidFill>
              </a:rPr>
              <a:t>Pterygium-Exzision:</a:t>
            </a:r>
          </a:p>
          <a:p>
            <a:pPr marL="344487" lvl="1" indent="0" eaLnBrk="1" hangingPunct="1">
              <a:buNone/>
              <a:defRPr/>
            </a:pPr>
            <a:r>
              <a:rPr lang="en-US" sz="1200" dirty="0">
                <a:solidFill>
                  <a:schemeClr val="bg1">
                    <a:lumMod val="75000"/>
                  </a:schemeClr>
                </a:solidFill>
              </a:rPr>
              <a:t>--</a:t>
            </a:r>
            <a:r>
              <a:rPr lang="en-US" sz="1200" dirty="0" err="1">
                <a:solidFill>
                  <a:schemeClr val="bg1">
                    <a:lumMod val="75000"/>
                  </a:schemeClr>
                </a:solidFill>
              </a:rPr>
              <a:t>Nachgewiesenes</a:t>
            </a:r>
            <a:r>
              <a:rPr lang="en-US" sz="1200" dirty="0">
                <a:solidFill>
                  <a:schemeClr val="bg1">
                    <a:lumMod val="75000"/>
                  </a:schemeClr>
                </a:solidFill>
              </a:rPr>
              <a:t> </a:t>
            </a:r>
            <a:r>
              <a:rPr lang="en-US" sz="1200" dirty="0" err="1">
                <a:solidFill>
                  <a:schemeClr val="bg1">
                    <a:lumMod val="75000"/>
                  </a:schemeClr>
                </a:solidFill>
              </a:rPr>
              <a:t>schnelles</a:t>
            </a:r>
            <a:r>
              <a:rPr lang="en-US" sz="1200" dirty="0">
                <a:solidFill>
                  <a:schemeClr val="bg1">
                    <a:lumMod val="75000"/>
                  </a:schemeClr>
                </a:solidFill>
              </a:rPr>
              <a:t> </a:t>
            </a:r>
            <a:r>
              <a:rPr lang="en-US" sz="1200" dirty="0" err="1">
                <a:solidFill>
                  <a:srgbClr val="0000FF"/>
                </a:solidFill>
              </a:rPr>
              <a:t>Wachstum</a:t>
            </a:r>
            <a:endParaRPr lang="en-US" sz="1200" dirty="0">
              <a:solidFill>
                <a:srgbClr val="0000FF"/>
              </a:solidFill>
            </a:endParaRPr>
          </a:p>
          <a:p>
            <a:pPr marL="344487" lvl="1" indent="0" eaLnBrk="1" hangingPunct="1">
              <a:buNone/>
              <a:defRPr/>
            </a:pPr>
            <a:r>
              <a:rPr lang="en-US" sz="1200" dirty="0">
                <a:solidFill>
                  <a:schemeClr val="bg1">
                    <a:lumMod val="75000"/>
                  </a:schemeClr>
                </a:solidFill>
              </a:rPr>
              <a:t>--Reizsymptome, die auf eine medikamentöse Behandlung nicht ansprechen</a:t>
            </a:r>
          </a:p>
          <a:p>
            <a:pPr marL="344487" lvl="1" indent="0" eaLnBrk="1" hangingPunct="1">
              <a:buNone/>
              <a:defRPr/>
            </a:pPr>
            <a:r>
              <a:rPr lang="en-US" sz="1200" dirty="0" err="1">
                <a:solidFill>
                  <a:schemeClr val="bg1">
                    <a:lumMod val="75000"/>
                  </a:schemeClr>
                </a:solidFill>
              </a:rPr>
              <a:t>--Dellen</a:t>
            </a:r>
            <a:r>
              <a:rPr lang="en-US" sz="1200" dirty="0">
                <a:solidFill>
                  <a:schemeClr val="bg1">
                    <a:lumMod val="75000"/>
                  </a:schemeClr>
                </a:solidFill>
              </a:rPr>
              <a:t>bildung</a:t>
            </a:r>
          </a:p>
          <a:p>
            <a:pPr marL="344487" lvl="1" indent="0" eaLnBrk="1" hangingPunct="1">
              <a:buNone/>
              <a:defRPr/>
            </a:pPr>
            <a:r>
              <a:rPr lang="en-US" sz="1200" dirty="0">
                <a:solidFill>
                  <a:schemeClr val="bg1">
                    <a:lumMod val="75000"/>
                  </a:schemeClr>
                </a:solidFill>
              </a:rPr>
              <a:t>--Inakzeptables kosmetisches Erscheinungsbild</a:t>
            </a:r>
          </a:p>
          <a:p>
            <a:pPr marL="344487" lvl="1" indent="0" eaLnBrk="1" hangingPunct="1">
              <a:buNone/>
              <a:defRPr/>
            </a:pPr>
            <a:r>
              <a:rPr lang="en-US" sz="1200" dirty="0">
                <a:solidFill>
                  <a:schemeClr val="bg1">
                    <a:lumMod val="75000"/>
                  </a:schemeClr>
                </a:solidFill>
              </a:rPr>
              <a:t>--Eingriff in die Sehachse</a:t>
            </a:r>
          </a:p>
          <a:p>
            <a:pPr marL="344487" lvl="1" indent="0" eaLnBrk="1" hangingPunct="1">
              <a:buNone/>
              <a:defRPr/>
            </a:pPr>
            <a:r>
              <a:rPr lang="en-US" sz="1200" dirty="0">
                <a:solidFill>
                  <a:schemeClr val="bg1">
                    <a:lumMod val="75000"/>
                  </a:schemeClr>
                </a:solidFill>
              </a:rPr>
              <a:t>--Optisch auffällig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63</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8" name="TextBox 7">
            <a:extLst>
              <a:ext uri="{FF2B5EF4-FFF2-40B4-BE49-F238E27FC236}">
                <a16:creationId xmlns:a16="http://schemas.microsoft.com/office/drawing/2014/main" id="{39364CBC-4103-4601-A914-AA5DCD365440}"/>
              </a:ext>
            </a:extLst>
          </p:cNvPr>
          <p:cNvSpPr txBox="1"/>
          <p:nvPr/>
        </p:nvSpPr>
        <p:spPr>
          <a:xfrm>
            <a:off x="874643" y="4864270"/>
            <a:ext cx="6745357" cy="1569660"/>
          </a:xfrm>
          <a:prstGeom prst="rect">
            <a:avLst/>
          </a:prstGeom>
          <a:solidFill>
            <a:srgbClr val="FFFF00"/>
          </a:solidFill>
        </p:spPr>
        <p:txBody>
          <a:bodyPr wrap="square" lIns="25400" tIns="12700" rIns="25400" bIns="12700" rtlCol="0">
            <a:spAutoFit/>
          </a:bodyPr>
          <a:lstStyle/>
          <a:p>
            <a:r>
              <a:rPr lang="en-US" sz="1200" i="1" dirty="0">
                <a:solidFill>
                  <a:srgbClr val="0000FF"/>
                </a:solidFill>
              </a:rPr>
              <a:t>Was versteht man im vorliegenden Zusammenhang unter einer </a:t>
            </a:r>
            <a:r>
              <a:rPr lang="en-US" sz="1200" dirty="0">
                <a:solidFill>
                  <a:srgbClr val="0000FF"/>
                </a:solidFill>
              </a:rPr>
              <a:t>Stocker-Linie</a:t>
            </a:r>
            <a:r>
              <a:rPr lang="en-US" sz="1200" i="1" dirty="0">
                <a:solidFill>
                  <a:srgbClr val="0000FF"/>
                </a:solidFill>
              </a:rPr>
              <a:t>? </a:t>
            </a:r>
          </a:p>
          <a:p>
            <a:r>
              <a:rPr lang="en-US" sz="1200" dirty="0">
                <a:solidFill>
                  <a:srgbClr val="0000FF"/>
                </a:solidFill>
              </a:rPr>
              <a:t>Eine  eisenfarbene  Linie auf der Hornhaut, die sich in der Nähe des Kopfes eines Pterygiums bildet</a:t>
            </a:r>
          </a:p>
          <a:p>
            <a:endParaRPr lang="en-US" sz="1600" i="1" dirty="0">
              <a:solidFill>
                <a:srgbClr val="0000FF"/>
              </a:solidFill>
            </a:endParaRPr>
          </a:p>
          <a:p>
            <a:r>
              <a:rPr lang="en-US" sz="1200" i="1" dirty="0">
                <a:solidFill>
                  <a:srgbClr val="0000FF"/>
                </a:solidFill>
              </a:rPr>
              <a:t>Ist das Vorhandensein einer Stocker-Linie ein Indikator für die Entfernung eines Pterygiums?</a:t>
            </a:r>
          </a:p>
          <a:p>
            <a:r>
              <a:rPr lang="en-US" sz="1200" dirty="0">
                <a:solidFill>
                  <a:srgbClr val="0000FF"/>
                </a:solidFill>
              </a:rPr>
              <a:t>Nein – ganz im Gegenteil. Eine Stocker-Linie bildet sich, wenn das Pterygium stabil ist; d. h., sie deutet auf ein </a:t>
            </a:r>
            <a:r>
              <a:rPr lang="en-US" sz="1200" i="1" dirty="0">
                <a:solidFill>
                  <a:srgbClr val="0000FF"/>
                </a:solidFill>
              </a:rPr>
              <a:t>Ausbleiben </a:t>
            </a:r>
            <a:r>
              <a:rPr lang="en-US" sz="1200" dirty="0">
                <a:solidFill>
                  <a:srgbClr val="0000FF"/>
                </a:solidFill>
              </a:rPr>
              <a:t>des Wachstums hin.</a:t>
            </a:r>
          </a:p>
        </p:txBody>
      </p:sp>
      <p:sp>
        <p:nvSpPr>
          <p:cNvPr id="2" name="TextBox 1">
            <a:extLst>
              <a:ext uri="{FF2B5EF4-FFF2-40B4-BE49-F238E27FC236}">
                <a16:creationId xmlns:a16="http://schemas.microsoft.com/office/drawing/2014/main" id="{DC2BBCC0-A390-498B-806D-5D122BE535E5}"/>
              </a:ext>
            </a:extLst>
          </p:cNvPr>
          <p:cNvSpPr txBox="1"/>
          <p:nvPr/>
        </p:nvSpPr>
        <p:spPr>
          <a:xfrm>
            <a:off x="3389451" y="1600200"/>
            <a:ext cx="1047082" cy="461665"/>
          </a:xfrm>
          <a:prstGeom prst="rect">
            <a:avLst/>
          </a:prstGeom>
          <a:noFill/>
        </p:spPr>
        <p:txBody>
          <a:bodyPr wrap="square" lIns="25400" tIns="12700" rIns="25400" bIns="12700" rtlCol="0">
            <a:spAutoFit/>
          </a:bodyPr>
          <a:lstStyle/>
          <a:p>
            <a:r>
              <a:rPr lang="en-US" sz="1200" b="1" dirty="0">
                <a:solidFill>
                  <a:srgbClr val="0000FF"/>
                </a:solidFill>
                <a:latin typeface="Segoe Script" panose="020B0504020000000003" pitchFamily="34" charset="0"/>
              </a:rPr>
              <a:t>(nicht!)</a:t>
            </a:r>
          </a:p>
        </p:txBody>
      </p:sp>
      <p:sp>
        <p:nvSpPr>
          <p:cNvPr id="3" name="Oval 2"/>
          <p:cNvSpPr/>
          <p:nvPr/>
        </p:nvSpPr>
        <p:spPr>
          <a:xfrm>
            <a:off x="2057400" y="1315566"/>
            <a:ext cx="2286000" cy="8740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58575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2209800"/>
          </a:xfrm>
        </p:spPr>
        <p:txBody>
          <a:bodyPr wrap="square" lIns="25400" tIns="12700" rIns="25400" bIns="12700"/>
          <a:lstStyle/>
          <a:p>
            <a:pPr marL="0" indent="0" eaLnBrk="1" hangingPunct="1">
              <a:buNone/>
              <a:defRPr/>
            </a:pPr>
            <a:r>
              <a:rPr lang="en-US" sz="1200" dirty="0"/>
              <a:t>Anzeichen, die auf eine bösartige Erkrankung hindeuten:</a:t>
            </a:r>
          </a:p>
          <a:p>
            <a:pPr marL="344487" lvl="1" indent="0" eaLnBrk="1" hangingPunct="1">
              <a:buNone/>
              <a:defRPr/>
            </a:pPr>
            <a:r>
              <a:rPr lang="en-US" sz="1200" dirty="0">
                <a:solidFill>
                  <a:srgbClr val="0000FF"/>
                </a:solidFill>
              </a:rPr>
              <a:t>--Atypische  Pigmentierung</a:t>
            </a:r>
          </a:p>
          <a:p>
            <a:pPr marL="344487" lvl="1" indent="0" eaLnBrk="1" hangingPunct="1">
              <a:buNone/>
              <a:defRPr/>
            </a:pPr>
            <a:r>
              <a:rPr lang="en-US" sz="1200" dirty="0">
                <a:solidFill>
                  <a:srgbClr val="0000FF"/>
                </a:solidFill>
              </a:rPr>
              <a:t>--Atypische  Erhebung</a:t>
            </a:r>
          </a:p>
          <a:p>
            <a:pPr marL="344487" lvl="1" indent="0" eaLnBrk="1" hangingPunct="1">
              <a:buNone/>
              <a:defRPr/>
            </a:pPr>
            <a:r>
              <a:rPr lang="en-US" sz="1200" dirty="0">
                <a:solidFill>
                  <a:srgbClr val="0000FF"/>
                </a:solidFill>
              </a:rPr>
              <a:t>--Atypische  Vaskularisierung</a:t>
            </a:r>
            <a:endParaRPr lang="en-US" dirty="0">
              <a:solidFill>
                <a:schemeClr val="bg1"/>
              </a:solidFill>
            </a:endParaRP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64</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2" name="Rectangle 1"/>
          <p:cNvSpPr/>
          <p:nvPr/>
        </p:nvSpPr>
        <p:spPr>
          <a:xfrm>
            <a:off x="1462056" y="1965469"/>
            <a:ext cx="23622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447800" y="1531264"/>
            <a:ext cx="23622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447800" y="1752600"/>
            <a:ext cx="23622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32171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2209800"/>
          </a:xfrm>
        </p:spPr>
        <p:txBody>
          <a:bodyPr wrap="square" lIns="25400" tIns="12700" rIns="25400" bIns="12700"/>
          <a:lstStyle/>
          <a:p>
            <a:pPr marL="0" indent="0" eaLnBrk="1" hangingPunct="1">
              <a:buNone/>
              <a:defRPr/>
            </a:pPr>
            <a:r>
              <a:rPr lang="en-US" sz="1200" dirty="0"/>
              <a:t>Anzeichen, die auf eine bösartige Erkrankung hindeuten:</a:t>
            </a:r>
          </a:p>
          <a:p>
            <a:pPr marL="344487" lvl="1" indent="0" eaLnBrk="1" hangingPunct="1">
              <a:buNone/>
              <a:defRPr/>
            </a:pPr>
            <a:r>
              <a:rPr lang="en-US" sz="1200" dirty="0">
                <a:solidFill>
                  <a:srgbClr val="0000FF"/>
                </a:solidFill>
              </a:rPr>
              <a:t>--Atypische </a:t>
            </a:r>
            <a:r>
              <a:rPr lang="en-US" sz="1200" i="1" dirty="0">
                <a:solidFill>
                  <a:srgbClr val="0000FF"/>
                </a:solidFill>
              </a:rPr>
              <a:t> Pigmentierung</a:t>
            </a:r>
          </a:p>
          <a:p>
            <a:pPr marL="344487" lvl="1" indent="0" eaLnBrk="1" hangingPunct="1">
              <a:buNone/>
              <a:defRPr/>
            </a:pPr>
            <a:r>
              <a:rPr lang="en-US" sz="1200" dirty="0">
                <a:solidFill>
                  <a:srgbClr val="0000FF"/>
                </a:solidFill>
              </a:rPr>
              <a:t>--Atypische </a:t>
            </a:r>
            <a:r>
              <a:rPr lang="en-US" sz="1200" i="1" dirty="0">
                <a:solidFill>
                  <a:srgbClr val="0000FF"/>
                </a:solidFill>
              </a:rPr>
              <a:t> Erhebung</a:t>
            </a:r>
          </a:p>
          <a:p>
            <a:pPr marL="344487" lvl="1" indent="0" eaLnBrk="1" hangingPunct="1">
              <a:buNone/>
              <a:defRPr/>
            </a:pPr>
            <a:r>
              <a:rPr lang="en-US" sz="1200" dirty="0">
                <a:solidFill>
                  <a:srgbClr val="0000FF"/>
                </a:solidFill>
              </a:rPr>
              <a:t>--Atypische </a:t>
            </a:r>
            <a:r>
              <a:rPr lang="en-US" sz="1200" i="1" dirty="0">
                <a:solidFill>
                  <a:srgbClr val="0000FF"/>
                </a:solidFill>
              </a:rPr>
              <a:t> Vaskularisierung</a:t>
            </a:r>
            <a:endParaRPr lang="en-US" i="1" dirty="0">
              <a:solidFill>
                <a:schemeClr val="bg1"/>
              </a:solidFill>
            </a:endParaRP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65</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Tree>
    <p:extLst>
      <p:ext uri="{BB962C8B-B14F-4D97-AF65-F5344CB8AC3E}">
        <p14:creationId xmlns:p14="http://schemas.microsoft.com/office/powerpoint/2010/main" val="39303002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2209800"/>
          </a:xfrm>
        </p:spPr>
        <p:txBody>
          <a:bodyPr wrap="square" lIns="25400" tIns="12700" rIns="25400" bIns="12700"/>
          <a:lstStyle/>
          <a:p>
            <a:pPr marL="0" indent="0" eaLnBrk="1" hangingPunct="1">
              <a:buNone/>
              <a:defRPr/>
            </a:pPr>
            <a:r>
              <a:rPr lang="en-US" sz="1200" dirty="0">
                <a:solidFill>
                  <a:schemeClr val="bg1">
                    <a:lumMod val="75000"/>
                  </a:schemeClr>
                </a:solidFill>
              </a:rPr>
              <a:t>Anzeichen, die auf </a:t>
            </a:r>
            <a:r>
              <a:rPr lang="en-US" sz="1200" b="1" dirty="0"/>
              <a:t>eine bösartige Erkrankung</a:t>
            </a:r>
            <a:r>
              <a:rPr lang="en-US" sz="1200" dirty="0">
                <a:solidFill>
                  <a:schemeClr val="bg1">
                    <a:lumMod val="75000"/>
                  </a:schemeClr>
                </a:solidFill>
              </a:rPr>
              <a:t> hindeuten:</a:t>
            </a:r>
          </a:p>
          <a:p>
            <a:pPr marL="344487" lvl="1" indent="0" eaLnBrk="1" hangingPunct="1">
              <a:buNone/>
              <a:defRPr/>
            </a:pPr>
            <a:r>
              <a:rPr lang="en-US" sz="1200" dirty="0">
                <a:solidFill>
                  <a:schemeClr val="bg1">
                    <a:lumMod val="75000"/>
                  </a:schemeClr>
                </a:solidFill>
              </a:rPr>
              <a:t>--Atypische </a:t>
            </a:r>
            <a:r>
              <a:rPr lang="en-US" sz="1200" i="1" dirty="0">
                <a:solidFill>
                  <a:schemeClr val="bg1">
                    <a:lumMod val="75000"/>
                  </a:schemeClr>
                </a:solidFill>
              </a:rPr>
              <a:t> Pigmentierung</a:t>
            </a:r>
          </a:p>
          <a:p>
            <a:pPr marL="344487" lvl="1" indent="0" eaLnBrk="1" hangingPunct="1">
              <a:buNone/>
              <a:defRPr/>
            </a:pPr>
            <a:r>
              <a:rPr lang="en-US" sz="1200" dirty="0">
                <a:solidFill>
                  <a:schemeClr val="bg1">
                    <a:lumMod val="75000"/>
                  </a:schemeClr>
                </a:solidFill>
              </a:rPr>
              <a:t>--Atypische  Erhebung</a:t>
            </a:r>
          </a:p>
          <a:p>
            <a:pPr marL="344487" lvl="1" indent="0" eaLnBrk="1" hangingPunct="1">
              <a:buNone/>
              <a:defRPr/>
            </a:pPr>
            <a:r>
              <a:rPr lang="en-US" sz="1200" dirty="0">
                <a:solidFill>
                  <a:schemeClr val="bg1">
                    <a:lumMod val="75000"/>
                  </a:schemeClr>
                </a:solidFill>
              </a:rPr>
              <a:t>--Atypische  Vaskularisierung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66</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2" name="Oval 1"/>
          <p:cNvSpPr/>
          <p:nvPr/>
        </p:nvSpPr>
        <p:spPr>
          <a:xfrm>
            <a:off x="1525556" y="1077852"/>
            <a:ext cx="2514600" cy="76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62000" y="2160373"/>
            <a:ext cx="7239000" cy="1569660"/>
          </a:xfrm>
          <a:prstGeom prst="rect">
            <a:avLst/>
          </a:prstGeom>
          <a:solidFill>
            <a:srgbClr val="00FFFF"/>
          </a:solidFill>
        </p:spPr>
        <p:txBody>
          <a:bodyPr wrap="square" lIns="25400" tIns="12700" rIns="25400" bIns="12700" rtlCol="0">
            <a:spAutoFit/>
          </a:bodyPr>
          <a:lstStyle/>
          <a:p>
            <a:r>
              <a:rPr lang="en-US" sz="1200" i="1" dirty="0">
                <a:solidFill>
                  <a:srgbClr val="0000FF"/>
                </a:solidFill>
              </a:rPr>
              <a:t>Moment – haben Pterygium ein malignes Potenzial?</a:t>
            </a:r>
            <a:endParaRPr lang="en-US" sz="1600" i="1" dirty="0">
              <a:solidFill>
                <a:srgbClr val="00FFFF"/>
              </a:solidFill>
            </a:endParaRPr>
          </a:p>
          <a:p>
            <a:r>
              <a:rPr lang="en-US" sz="1200" dirty="0">
                <a:solidFill>
                  <a:srgbClr val="00FFFF"/>
                </a:solidFill>
              </a:rPr>
              <a:t>Nicht per se, aber sie können einen bösartigen Herd beherbergen. Oder eine bösartige Läsion könnte ein Pterygium </a:t>
            </a:r>
            <a:r>
              <a:rPr lang="en-US" sz="1200" i="1" dirty="0">
                <a:solidFill>
                  <a:srgbClr val="00FFFF"/>
                </a:solidFill>
              </a:rPr>
              <a:t>imitieren</a:t>
            </a:r>
            <a:r>
              <a:rPr lang="en-US" sz="1200" dirty="0">
                <a:solidFill>
                  <a:srgbClr val="00FFFF"/>
                </a:solidFill>
              </a:rPr>
              <a:t>.</a:t>
            </a:r>
          </a:p>
          <a:p>
            <a:endParaRPr lang="en-US" sz="1600" dirty="0">
              <a:solidFill>
                <a:srgbClr val="00FFFF"/>
              </a:solidFill>
            </a:endParaRPr>
          </a:p>
          <a:p>
            <a:r>
              <a:rPr lang="en-US" sz="1200" i="1" dirty="0">
                <a:solidFill>
                  <a:srgbClr val="00FFFF"/>
                </a:solidFill>
              </a:rPr>
              <a:t>Welche Art von Malignität ist am ehesten mit einem Pterygium assoziiert?</a:t>
            </a:r>
          </a:p>
          <a:p>
            <a:r>
              <a:rPr lang="en-US" sz="1200" dirty="0">
                <a:solidFill>
                  <a:srgbClr val="00FFFF"/>
                </a:solidFill>
              </a:rPr>
              <a:t>Etwas auf dem Plattenepithel-Kontinuum (</a:t>
            </a:r>
            <a:r>
              <a:rPr lang="en-US" sz="1200" dirty="0" err="1">
                <a:solidFill>
                  <a:srgbClr val="00FFFF"/>
                </a:solidFill>
              </a:rPr>
              <a:t>d. h</a:t>
            </a:r>
            <a:r>
              <a:rPr lang="en-US" sz="1200" dirty="0">
                <a:solidFill>
                  <a:srgbClr val="00FFFF"/>
                </a:solidFill>
              </a:rPr>
              <a:t>. Carcinoma in situ; offenes Plattenepithelkarzinom)</a:t>
            </a:r>
          </a:p>
        </p:txBody>
      </p:sp>
    </p:spTree>
    <p:extLst>
      <p:ext uri="{BB962C8B-B14F-4D97-AF65-F5344CB8AC3E}">
        <p14:creationId xmlns:p14="http://schemas.microsoft.com/office/powerpoint/2010/main" val="3161860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2209800"/>
          </a:xfrm>
        </p:spPr>
        <p:txBody>
          <a:bodyPr wrap="square" lIns="25400" tIns="12700" rIns="25400" bIns="12700"/>
          <a:lstStyle/>
          <a:p>
            <a:pPr marL="0" indent="0" eaLnBrk="1" hangingPunct="1">
              <a:buNone/>
              <a:defRPr/>
            </a:pPr>
            <a:r>
              <a:rPr lang="en-US" sz="1200" dirty="0">
                <a:solidFill>
                  <a:schemeClr val="bg1">
                    <a:lumMod val="75000"/>
                  </a:schemeClr>
                </a:solidFill>
              </a:rPr>
              <a:t>Anzeichen, die auf </a:t>
            </a:r>
            <a:r>
              <a:rPr lang="en-US" sz="1200" b="1" dirty="0"/>
              <a:t>eine bösartige Erkrankung</a:t>
            </a:r>
            <a:r>
              <a:rPr lang="en-US" sz="1200" dirty="0">
                <a:solidFill>
                  <a:schemeClr val="bg1">
                    <a:lumMod val="75000"/>
                  </a:schemeClr>
                </a:solidFill>
              </a:rPr>
              <a:t> hindeuten:</a:t>
            </a:r>
          </a:p>
          <a:p>
            <a:pPr marL="344487" lvl="1" indent="0" eaLnBrk="1" hangingPunct="1">
              <a:buNone/>
              <a:defRPr/>
            </a:pPr>
            <a:r>
              <a:rPr lang="en-US" sz="1200" dirty="0">
                <a:solidFill>
                  <a:schemeClr val="bg1">
                    <a:lumMod val="75000"/>
                  </a:schemeClr>
                </a:solidFill>
              </a:rPr>
              <a:t>--Atypische </a:t>
            </a:r>
            <a:r>
              <a:rPr lang="en-US" sz="1200" i="1" dirty="0">
                <a:solidFill>
                  <a:schemeClr val="bg1">
                    <a:lumMod val="75000"/>
                  </a:schemeClr>
                </a:solidFill>
              </a:rPr>
              <a:t> Pigmentierung</a:t>
            </a:r>
          </a:p>
          <a:p>
            <a:pPr marL="344487" lvl="1" indent="0" eaLnBrk="1" hangingPunct="1">
              <a:buNone/>
              <a:defRPr/>
            </a:pPr>
            <a:r>
              <a:rPr lang="en-US" sz="1200" dirty="0">
                <a:solidFill>
                  <a:schemeClr val="bg1">
                    <a:lumMod val="75000"/>
                  </a:schemeClr>
                </a:solidFill>
              </a:rPr>
              <a:t>--Atypische  Erhebung</a:t>
            </a:r>
          </a:p>
          <a:p>
            <a:pPr marL="344487" lvl="1" indent="0" eaLnBrk="1" hangingPunct="1">
              <a:buNone/>
              <a:defRPr/>
            </a:pPr>
            <a:r>
              <a:rPr lang="en-US" sz="1200" dirty="0">
                <a:solidFill>
                  <a:schemeClr val="bg1">
                    <a:lumMod val="75000"/>
                  </a:schemeClr>
                </a:solidFill>
              </a:rPr>
              <a:t>--Atypische  Vaskularisierung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67</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2" name="Oval 1"/>
          <p:cNvSpPr/>
          <p:nvPr/>
        </p:nvSpPr>
        <p:spPr>
          <a:xfrm>
            <a:off x="1371600" y="1077852"/>
            <a:ext cx="2514600" cy="76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62000" y="2160373"/>
            <a:ext cx="7239000" cy="1569660"/>
          </a:xfrm>
          <a:prstGeom prst="rect">
            <a:avLst/>
          </a:prstGeom>
          <a:solidFill>
            <a:srgbClr val="00FFFF"/>
          </a:solidFill>
        </p:spPr>
        <p:txBody>
          <a:bodyPr wrap="square" lIns="25400" tIns="12700" rIns="25400" bIns="12700" rtlCol="0">
            <a:spAutoFit/>
          </a:bodyPr>
          <a:lstStyle/>
          <a:p>
            <a:r>
              <a:rPr lang="en-US" sz="1200" i="1" dirty="0">
                <a:solidFill>
                  <a:srgbClr val="0000FF"/>
                </a:solidFill>
              </a:rPr>
              <a:t>Moment – haben Pterygium ein malignes Potenzial?</a:t>
            </a:r>
          </a:p>
          <a:p>
            <a:r>
              <a:rPr lang="en-US" sz="1200" dirty="0">
                <a:solidFill>
                  <a:srgbClr val="0000FF"/>
                </a:solidFill>
              </a:rPr>
              <a:t>Nicht per se, aber sie können einen bösartigen Herd beherbergen. Oder eine bösartige Läsion könnte ein Pterygium </a:t>
            </a:r>
            <a:r>
              <a:rPr lang="en-US" sz="1200" i="1" dirty="0">
                <a:solidFill>
                  <a:srgbClr val="0000FF"/>
                </a:solidFill>
              </a:rPr>
              <a:t>imitieren</a:t>
            </a:r>
            <a:r>
              <a:rPr lang="en-US" sz="1200" dirty="0">
                <a:solidFill>
                  <a:srgbClr val="0000FF"/>
                </a:solidFill>
              </a:rPr>
              <a:t>.</a:t>
            </a:r>
            <a:endParaRPr lang="en-US" sz="1600" dirty="0">
              <a:solidFill>
                <a:srgbClr val="00FFFF"/>
              </a:solidFill>
            </a:endParaRPr>
          </a:p>
          <a:p>
            <a:endParaRPr lang="en-US" sz="1600" dirty="0">
              <a:solidFill>
                <a:srgbClr val="00FFFF"/>
              </a:solidFill>
            </a:endParaRPr>
          </a:p>
          <a:p>
            <a:r>
              <a:rPr lang="en-US" sz="1200" i="1" dirty="0">
                <a:solidFill>
                  <a:srgbClr val="00FFFF"/>
                </a:solidFill>
              </a:rPr>
              <a:t>Welche Art von Malignität ist am ehesten mit einem Pterygium assoziiert?</a:t>
            </a:r>
          </a:p>
          <a:p>
            <a:r>
              <a:rPr lang="en-US" sz="1200" dirty="0">
                <a:solidFill>
                  <a:srgbClr val="00FFFF"/>
                </a:solidFill>
              </a:rPr>
              <a:t>Etwas auf dem Plattenepithel-Kontinuum (</a:t>
            </a:r>
            <a:r>
              <a:rPr lang="en-US" sz="1200" dirty="0" err="1">
                <a:solidFill>
                  <a:srgbClr val="00FFFF"/>
                </a:solidFill>
              </a:rPr>
              <a:t>d. h</a:t>
            </a:r>
            <a:r>
              <a:rPr lang="en-US" sz="1200" dirty="0">
                <a:solidFill>
                  <a:srgbClr val="00FFFF"/>
                </a:solidFill>
              </a:rPr>
              <a:t>. Carcinoma in situ; offenes Plattenepithelkarzinom)</a:t>
            </a:r>
          </a:p>
        </p:txBody>
      </p:sp>
    </p:spTree>
    <p:extLst>
      <p:ext uri="{BB962C8B-B14F-4D97-AF65-F5344CB8AC3E}">
        <p14:creationId xmlns:p14="http://schemas.microsoft.com/office/powerpoint/2010/main" val="2417441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2209800"/>
          </a:xfrm>
        </p:spPr>
        <p:txBody>
          <a:bodyPr wrap="square" lIns="25400" tIns="12700" rIns="25400" bIns="12700"/>
          <a:lstStyle/>
          <a:p>
            <a:pPr marL="0" indent="0" eaLnBrk="1" hangingPunct="1">
              <a:buNone/>
              <a:defRPr/>
            </a:pPr>
            <a:r>
              <a:rPr lang="en-US" sz="1200" dirty="0">
                <a:solidFill>
                  <a:schemeClr val="bg1">
                    <a:lumMod val="75000"/>
                  </a:schemeClr>
                </a:solidFill>
              </a:rPr>
              <a:t>Anzeichen, die auf </a:t>
            </a:r>
            <a:r>
              <a:rPr lang="en-US" sz="1200" b="1" dirty="0"/>
              <a:t>eine bösartige Erkrankung</a:t>
            </a:r>
            <a:r>
              <a:rPr lang="en-US" sz="1200" dirty="0">
                <a:solidFill>
                  <a:schemeClr val="bg1">
                    <a:lumMod val="75000"/>
                  </a:schemeClr>
                </a:solidFill>
              </a:rPr>
              <a:t> hindeuten:</a:t>
            </a:r>
          </a:p>
          <a:p>
            <a:pPr marL="344487" lvl="1" indent="0" eaLnBrk="1" hangingPunct="1">
              <a:buNone/>
              <a:defRPr/>
            </a:pPr>
            <a:r>
              <a:rPr lang="en-US" sz="1200" dirty="0">
                <a:solidFill>
                  <a:schemeClr val="bg1">
                    <a:lumMod val="75000"/>
                  </a:schemeClr>
                </a:solidFill>
              </a:rPr>
              <a:t>--Atypische </a:t>
            </a:r>
            <a:r>
              <a:rPr lang="en-US" sz="1200" i="1" dirty="0">
                <a:solidFill>
                  <a:schemeClr val="bg1">
                    <a:lumMod val="75000"/>
                  </a:schemeClr>
                </a:solidFill>
              </a:rPr>
              <a:t> Pigmentierung</a:t>
            </a:r>
          </a:p>
          <a:p>
            <a:pPr marL="344487" lvl="1" indent="0" eaLnBrk="1" hangingPunct="1">
              <a:buNone/>
              <a:defRPr/>
            </a:pPr>
            <a:r>
              <a:rPr lang="en-US" sz="1200" dirty="0">
                <a:solidFill>
                  <a:schemeClr val="bg1">
                    <a:lumMod val="75000"/>
                  </a:schemeClr>
                </a:solidFill>
              </a:rPr>
              <a:t>--Atypische  Erhebung</a:t>
            </a:r>
          </a:p>
          <a:p>
            <a:pPr marL="344487" lvl="1" indent="0" eaLnBrk="1" hangingPunct="1">
              <a:buNone/>
              <a:defRPr/>
            </a:pPr>
            <a:r>
              <a:rPr lang="en-US" sz="1200" dirty="0">
                <a:solidFill>
                  <a:schemeClr val="bg1">
                    <a:lumMod val="75000"/>
                  </a:schemeClr>
                </a:solidFill>
              </a:rPr>
              <a:t>--Atypische  Vaskularisierung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68</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2" name="Oval 1"/>
          <p:cNvSpPr/>
          <p:nvPr/>
        </p:nvSpPr>
        <p:spPr>
          <a:xfrm>
            <a:off x="1447800" y="1131673"/>
            <a:ext cx="2514600" cy="76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62000" y="2160373"/>
            <a:ext cx="7239000" cy="1569660"/>
          </a:xfrm>
          <a:prstGeom prst="rect">
            <a:avLst/>
          </a:prstGeom>
          <a:solidFill>
            <a:srgbClr val="00FFFF"/>
          </a:solidFill>
        </p:spPr>
        <p:txBody>
          <a:bodyPr wrap="square" lIns="25400" tIns="12700" rIns="25400" bIns="12700" rtlCol="0">
            <a:spAutoFit/>
          </a:bodyPr>
          <a:lstStyle/>
          <a:p>
            <a:r>
              <a:rPr lang="en-US" sz="1200" i="1" dirty="0">
                <a:solidFill>
                  <a:srgbClr val="0000FF"/>
                </a:solidFill>
              </a:rPr>
              <a:t>Moment – haben Pterygium ein malignes Potenzial?</a:t>
            </a:r>
          </a:p>
          <a:p>
            <a:r>
              <a:rPr lang="en-US" sz="1200" dirty="0">
                <a:solidFill>
                  <a:srgbClr val="0000FF"/>
                </a:solidFill>
              </a:rPr>
              <a:t>Nicht per se, aber sie können einen bösartigen Herd beherbergen. Oder eine bösartige Läsion könnte ein Pterygium </a:t>
            </a:r>
            <a:r>
              <a:rPr lang="en-US" sz="1200" i="1" dirty="0">
                <a:solidFill>
                  <a:srgbClr val="0000FF"/>
                </a:solidFill>
              </a:rPr>
              <a:t>imitieren</a:t>
            </a:r>
            <a:r>
              <a:rPr lang="en-US" sz="1200" dirty="0">
                <a:solidFill>
                  <a:srgbClr val="0000FF"/>
                </a:solidFill>
              </a:rPr>
              <a:t>.</a:t>
            </a:r>
          </a:p>
          <a:p>
            <a:endParaRPr lang="en-US" sz="1600" dirty="0">
              <a:solidFill>
                <a:srgbClr val="0000FF"/>
              </a:solidFill>
            </a:endParaRPr>
          </a:p>
          <a:p>
            <a:r>
              <a:rPr lang="en-US" sz="1200" i="1" dirty="0">
                <a:solidFill>
                  <a:srgbClr val="0000FF"/>
                </a:solidFill>
              </a:rPr>
              <a:t>Welche Art von Malignität ist am ehesten mit einem Pterygium assoziiert?</a:t>
            </a:r>
            <a:endParaRPr lang="en-US" sz="1600" i="1" dirty="0">
              <a:solidFill>
                <a:srgbClr val="00FFFF"/>
              </a:solidFill>
            </a:endParaRPr>
          </a:p>
          <a:p>
            <a:r>
              <a:rPr lang="en-US" sz="1200" dirty="0">
                <a:solidFill>
                  <a:srgbClr val="00FFFF"/>
                </a:solidFill>
              </a:rPr>
              <a:t>Etwas auf dem Plattenepithelkarzinom-Kontinuum (</a:t>
            </a:r>
            <a:r>
              <a:rPr lang="en-US" sz="1200" dirty="0" err="1">
                <a:solidFill>
                  <a:srgbClr val="00FFFF"/>
                </a:solidFill>
              </a:rPr>
              <a:t>d. h. </a:t>
            </a:r>
            <a:r>
              <a:rPr lang="en-US" sz="1200" dirty="0">
                <a:solidFill>
                  <a:srgbClr val="00FFFF"/>
                </a:solidFill>
              </a:rPr>
              <a:t>Carcinoma in situ; offenes Plattenepithelkarzinom)</a:t>
            </a:r>
          </a:p>
        </p:txBody>
      </p:sp>
    </p:spTree>
    <p:extLst>
      <p:ext uri="{BB962C8B-B14F-4D97-AF65-F5344CB8AC3E}">
        <p14:creationId xmlns:p14="http://schemas.microsoft.com/office/powerpoint/2010/main" val="21951775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2209800"/>
          </a:xfrm>
        </p:spPr>
        <p:txBody>
          <a:bodyPr wrap="square" lIns="25400" tIns="12700" rIns="25400" bIns="12700"/>
          <a:lstStyle/>
          <a:p>
            <a:pPr marL="0" indent="0" eaLnBrk="1" hangingPunct="1">
              <a:buNone/>
              <a:defRPr/>
            </a:pPr>
            <a:r>
              <a:rPr lang="en-US" sz="1200" dirty="0">
                <a:solidFill>
                  <a:schemeClr val="bg1">
                    <a:lumMod val="75000"/>
                  </a:schemeClr>
                </a:solidFill>
              </a:rPr>
              <a:t>Anzeichen, die auf </a:t>
            </a:r>
            <a:r>
              <a:rPr lang="en-US" sz="1200" b="1" dirty="0"/>
              <a:t>eine bösartige Erkrankung</a:t>
            </a:r>
            <a:r>
              <a:rPr lang="en-US" sz="1200" dirty="0">
                <a:solidFill>
                  <a:schemeClr val="bg1">
                    <a:lumMod val="75000"/>
                  </a:schemeClr>
                </a:solidFill>
              </a:rPr>
              <a:t> hindeuten:</a:t>
            </a:r>
          </a:p>
          <a:p>
            <a:pPr marL="344487" lvl="1" indent="0" eaLnBrk="1" hangingPunct="1">
              <a:buNone/>
              <a:defRPr/>
            </a:pPr>
            <a:r>
              <a:rPr lang="en-US" sz="1200" dirty="0">
                <a:solidFill>
                  <a:schemeClr val="bg1">
                    <a:lumMod val="75000"/>
                  </a:schemeClr>
                </a:solidFill>
              </a:rPr>
              <a:t>--Atypische </a:t>
            </a:r>
            <a:r>
              <a:rPr lang="en-US" sz="1200" i="1" dirty="0">
                <a:solidFill>
                  <a:schemeClr val="bg1">
                    <a:lumMod val="75000"/>
                  </a:schemeClr>
                </a:solidFill>
              </a:rPr>
              <a:t> Pigmentierung</a:t>
            </a:r>
          </a:p>
          <a:p>
            <a:pPr marL="344487" lvl="1" indent="0" eaLnBrk="1" hangingPunct="1">
              <a:buNone/>
              <a:defRPr/>
            </a:pPr>
            <a:r>
              <a:rPr lang="en-US" sz="1200" dirty="0">
                <a:solidFill>
                  <a:schemeClr val="bg1">
                    <a:lumMod val="75000"/>
                  </a:schemeClr>
                </a:solidFill>
              </a:rPr>
              <a:t>--Atypische  Erhebung</a:t>
            </a:r>
          </a:p>
          <a:p>
            <a:pPr marL="344487" lvl="1" indent="0" eaLnBrk="1" hangingPunct="1">
              <a:buNone/>
              <a:defRPr/>
            </a:pPr>
            <a:r>
              <a:rPr lang="en-US" sz="1200" dirty="0">
                <a:solidFill>
                  <a:schemeClr val="bg1">
                    <a:lumMod val="75000"/>
                  </a:schemeClr>
                </a:solidFill>
              </a:rPr>
              <a:t>--Atypische  Vaskularisierung</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69</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210314"/>
          </a:xfrm>
          <a:prstGeom prst="rect">
            <a:avLst/>
          </a:prstGeom>
          <a:solidFill>
            <a:srgbClr val="FFFF00"/>
          </a:solidFill>
        </p:spPr>
        <p:txBody>
          <a:bodyPr wrap="square" lIns="25400" tIns="12700" rIns="25400" bIns="12700" rtlCol="0">
            <a:spAutoFit/>
          </a:bodyPr>
          <a:lstStyle/>
          <a:p>
            <a:pPr algn="ctr"/>
            <a:r>
              <a:rPr lang="en-US" sz="1200" b="1" dirty="0" err="1">
                <a:solidFill>
                  <a:srgbClr val="0000FF"/>
                </a:solidFill>
              </a:rPr>
              <a:t>Surferauge</a:t>
            </a:r>
            <a:r>
              <a:rPr lang="en-US" sz="1200" b="1" dirty="0">
                <a:solidFill>
                  <a:srgbClr val="0000FF"/>
                </a:solidFill>
              </a:rPr>
              <a:t> </a:t>
            </a:r>
            <a:r>
              <a:rPr lang="en-US" sz="1200" b="1" i="1" dirty="0">
                <a:solidFill>
                  <a:srgbClr val="0000FF"/>
                </a:solidFill>
              </a:rPr>
              <a:t>(</a:t>
            </a:r>
            <a:r>
              <a:rPr lang="en-US" sz="1200" b="1" i="1" dirty="0" err="1">
                <a:solidFill>
                  <a:srgbClr val="0000FF"/>
                </a:solidFill>
              </a:rPr>
              <a:t>Surferauge</a:t>
            </a:r>
            <a:r>
              <a:rPr lang="en-US" sz="1200" b="1" i="1" dirty="0">
                <a:solidFill>
                  <a:srgbClr val="0000FF"/>
                </a:solidFill>
              </a:rPr>
              <a:t>?)</a:t>
            </a:r>
          </a:p>
        </p:txBody>
      </p:sp>
      <p:sp>
        <p:nvSpPr>
          <p:cNvPr id="2" name="Oval 1"/>
          <p:cNvSpPr/>
          <p:nvPr/>
        </p:nvSpPr>
        <p:spPr>
          <a:xfrm>
            <a:off x="1371600" y="1131673"/>
            <a:ext cx="2514600" cy="76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62000" y="2160373"/>
            <a:ext cx="7239000" cy="1195199"/>
          </a:xfrm>
          <a:prstGeom prst="rect">
            <a:avLst/>
          </a:prstGeom>
          <a:solidFill>
            <a:srgbClr val="00FFFF"/>
          </a:solidFill>
        </p:spPr>
        <p:txBody>
          <a:bodyPr wrap="square" lIns="25400" tIns="12700" rIns="25400" bIns="12700" rtlCol="0">
            <a:spAutoFit/>
          </a:bodyPr>
          <a:lstStyle/>
          <a:p>
            <a:r>
              <a:rPr lang="en-US" sz="1200" i="1" dirty="0">
                <a:solidFill>
                  <a:srgbClr val="0000FF"/>
                </a:solidFill>
              </a:rPr>
              <a:t>Moment – haben Pterygium ein malignes Potenzial?</a:t>
            </a:r>
          </a:p>
          <a:p>
            <a:r>
              <a:rPr lang="en-US" sz="1200" dirty="0">
                <a:solidFill>
                  <a:srgbClr val="0000FF"/>
                </a:solidFill>
              </a:rPr>
              <a:t>Nicht per se, aber sie können einen bösartigen Herd beherbergen. Oder eine bösartige Läsion könnte ein Pterygium </a:t>
            </a:r>
            <a:r>
              <a:rPr lang="en-US" sz="1200" i="1" dirty="0">
                <a:solidFill>
                  <a:srgbClr val="0000FF"/>
                </a:solidFill>
              </a:rPr>
              <a:t>imitieren</a:t>
            </a:r>
            <a:r>
              <a:rPr lang="en-US" sz="1200" dirty="0">
                <a:solidFill>
                  <a:srgbClr val="0000FF"/>
                </a:solidFill>
              </a:rPr>
              <a:t>.</a:t>
            </a:r>
          </a:p>
          <a:p>
            <a:endParaRPr lang="en-US" sz="1600" dirty="0">
              <a:solidFill>
                <a:srgbClr val="0000FF"/>
              </a:solidFill>
            </a:endParaRPr>
          </a:p>
          <a:p>
            <a:r>
              <a:rPr lang="en-US" sz="1200" i="1" dirty="0">
                <a:solidFill>
                  <a:srgbClr val="0000FF"/>
                </a:solidFill>
              </a:rPr>
              <a:t>Welche Art von Malignität ist am ehesten mit einem Pterygium assoziiert?</a:t>
            </a:r>
          </a:p>
          <a:p>
            <a:r>
              <a:rPr lang="en-US" sz="1200" dirty="0">
                <a:solidFill>
                  <a:srgbClr val="0000FF"/>
                </a:solidFill>
              </a:rPr>
              <a:t>Etwas auf dem Plattenepithel-Kontinuum (</a:t>
            </a:r>
            <a:r>
              <a:rPr lang="en-US" sz="1200" dirty="0" err="1">
                <a:solidFill>
                  <a:srgbClr val="0000FF"/>
                </a:solidFill>
              </a:rPr>
              <a:t>d. h</a:t>
            </a:r>
            <a:r>
              <a:rPr lang="en-US" sz="1200" dirty="0">
                <a:solidFill>
                  <a:srgbClr val="0000FF"/>
                </a:solidFill>
              </a:rPr>
              <a:t>. Carcinoma in situ; </a:t>
            </a:r>
            <a:r>
              <a:rPr lang="en-US" sz="1200" dirty="0" err="1">
                <a:solidFill>
                  <a:srgbClr val="0000FF"/>
                </a:solidFill>
              </a:rPr>
              <a:t>Plattenepithelkarzinom</a:t>
            </a:r>
            <a:r>
              <a:rPr lang="en-US" sz="1200" dirty="0">
                <a:solidFill>
                  <a:srgbClr val="0000FF"/>
                </a:solidFill>
              </a:rPr>
              <a:t>)</a:t>
            </a:r>
          </a:p>
        </p:txBody>
      </p:sp>
    </p:spTree>
    <p:extLst>
      <p:ext uri="{BB962C8B-B14F-4D97-AF65-F5344CB8AC3E}">
        <p14:creationId xmlns:p14="http://schemas.microsoft.com/office/powerpoint/2010/main" val="3613303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Fragen und Antworten</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de-DE" sz="1200" dirty="0">
                <a:solidFill>
                  <a:schemeClr val="bg1">
                    <a:lumMod val="75000"/>
                  </a:schemeClr>
                </a:solidFill>
              </a:rPr>
              <a:t>Wie sich ein </a:t>
            </a:r>
            <a:r>
              <a:rPr lang="de-DE" sz="1200" dirty="0" err="1">
                <a:solidFill>
                  <a:schemeClr val="bg1">
                    <a:lumMod val="75000"/>
                  </a:schemeClr>
                </a:solidFill>
              </a:rPr>
              <a:t>Pingueculum</a:t>
            </a:r>
            <a:r>
              <a:rPr lang="de-DE" sz="1200" dirty="0">
                <a:solidFill>
                  <a:schemeClr val="bg1">
                    <a:lumMod val="75000"/>
                  </a:schemeClr>
                </a:solidFill>
              </a:rPr>
              <a:t> darstellt</a:t>
            </a:r>
            <a:r>
              <a:rPr lang="en-US" sz="1200" dirty="0">
                <a:solidFill>
                  <a:schemeClr val="bg1">
                    <a:lumMod val="75000"/>
                  </a:schemeClr>
                </a:solidFill>
              </a:rPr>
              <a:t>…</a:t>
            </a:r>
          </a:p>
          <a:p>
            <a:pPr marL="0" indent="0" eaLnBrk="1" hangingPunct="1">
              <a:buNone/>
              <a:defRPr/>
            </a:pPr>
            <a:r>
              <a:rPr lang="en-US" sz="1200" dirty="0">
                <a:solidFill>
                  <a:schemeClr val="bg1">
                    <a:lumMod val="75000"/>
                  </a:schemeClr>
                </a:solidFill>
              </a:rPr>
              <a:t>	</a:t>
            </a:r>
            <a:r>
              <a:rPr lang="en-US" sz="1200" i="1" dirty="0">
                <a:solidFill>
                  <a:schemeClr val="bg1">
                    <a:lumMod val="75000"/>
                  </a:schemeClr>
                </a:solidFill>
              </a:rPr>
              <a:t>Aussehen</a:t>
            </a:r>
            <a:r>
              <a:rPr lang="en-US" sz="1200" dirty="0">
                <a:solidFill>
                  <a:schemeClr val="bg1">
                    <a:lumMod val="75000"/>
                  </a:schemeClr>
                </a:solidFill>
              </a:rPr>
              <a:t>: Gelb-weiße Masse</a:t>
            </a:r>
          </a:p>
          <a:p>
            <a:pPr marL="0" indent="0" eaLnBrk="1" hangingPunct="1">
              <a:buNone/>
              <a:defRPr/>
            </a:pPr>
            <a:r>
              <a:rPr lang="en-US" sz="1200" dirty="0">
                <a:solidFill>
                  <a:schemeClr val="bg1">
                    <a:lumMod val="75000"/>
                  </a:schemeClr>
                </a:solidFill>
              </a:rPr>
              <a:t>	</a:t>
            </a:r>
            <a:r>
              <a:rPr lang="en-US" sz="1200" b="1" i="1" dirty="0" err="1"/>
              <a:t>Lokalisation</a:t>
            </a:r>
            <a:r>
              <a:rPr lang="en-US" sz="1200" b="1" dirty="0"/>
              <a:t>: </a:t>
            </a:r>
            <a:r>
              <a:rPr lang="en-US" sz="1200" b="1" dirty="0">
                <a:solidFill>
                  <a:srgbClr val="0000FF"/>
                </a:solidFill>
              </a:rPr>
              <a:t>IPFZ-</a:t>
            </a:r>
            <a:r>
              <a:rPr lang="en-US" sz="1200" b="1" dirty="0" err="1">
                <a:solidFill>
                  <a:srgbClr val="0000FF"/>
                </a:solidFill>
              </a:rPr>
              <a:t>Bereich</a:t>
            </a:r>
            <a:r>
              <a:rPr lang="en-US" sz="1200" b="1" dirty="0">
                <a:solidFill>
                  <a:srgbClr val="0000FF"/>
                </a:solidFill>
              </a:rPr>
              <a:t> nahe dem Limbus</a:t>
            </a:r>
          </a:p>
          <a:p>
            <a:pPr marL="0" indent="0" eaLnBrk="1" hangingPunct="1">
              <a:buNone/>
              <a:defRPr/>
            </a:pPr>
            <a:r>
              <a:rPr lang="en-US" sz="1200" dirty="0"/>
              <a:t>	</a:t>
            </a:r>
            <a:r>
              <a:rPr lang="en-US" sz="1200" i="1" dirty="0" err="1">
                <a:solidFill>
                  <a:schemeClr val="bg1">
                    <a:lumMod val="75000"/>
                  </a:schemeClr>
                </a:solidFill>
              </a:rPr>
              <a:t>Lateralität</a:t>
            </a:r>
            <a:r>
              <a:rPr lang="en-US" sz="1200" dirty="0">
                <a:solidFill>
                  <a:schemeClr val="bg1">
                    <a:lumMod val="75000"/>
                  </a:schemeClr>
                </a:solidFill>
              </a:rPr>
              <a:t>:</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7</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3" name="TextBox 2">
            <a:extLst>
              <a:ext uri="{FF2B5EF4-FFF2-40B4-BE49-F238E27FC236}">
                <a16:creationId xmlns:a16="http://schemas.microsoft.com/office/drawing/2014/main" id="{161D07DF-6954-4538-91A8-FEDB909E8AA1}"/>
              </a:ext>
            </a:extLst>
          </p:cNvPr>
          <p:cNvSpPr txBox="1"/>
          <p:nvPr/>
        </p:nvSpPr>
        <p:spPr>
          <a:xfrm>
            <a:off x="3048000" y="3136612"/>
            <a:ext cx="4943982" cy="584775"/>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rgbClr val="0000FF"/>
                </a:solidFill>
              </a:rPr>
              <a:t>Treten Pinguecula nasal oder temporal auf?</a:t>
            </a:r>
          </a:p>
          <a:p>
            <a:r>
              <a:rPr lang="en-US" sz="1200" dirty="0">
                <a:solidFill>
                  <a:srgbClr val="0000FF"/>
                </a:solidFill>
              </a:rPr>
              <a:t>Beides, aber sie treten häufiger nasal auf  </a:t>
            </a:r>
          </a:p>
        </p:txBody>
      </p:sp>
      <p:sp>
        <p:nvSpPr>
          <p:cNvPr id="2" name="Rectangle 1">
            <a:extLst>
              <a:ext uri="{FF2B5EF4-FFF2-40B4-BE49-F238E27FC236}">
                <a16:creationId xmlns:a16="http://schemas.microsoft.com/office/drawing/2014/main" id="{FC3330B7-854C-4956-933E-04ADBB6A4527}"/>
              </a:ext>
            </a:extLst>
          </p:cNvPr>
          <p:cNvSpPr/>
          <p:nvPr/>
        </p:nvSpPr>
        <p:spPr>
          <a:xfrm>
            <a:off x="5190618" y="3365213"/>
            <a:ext cx="981582" cy="2923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24455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E3F187-4B36-4BE5-88A8-633A1F99C3A5}"/>
              </a:ext>
            </a:extLst>
          </p:cNvPr>
          <p:cNvSpPr>
            <a:spLocks noGrp="1"/>
          </p:cNvSpPr>
          <p:nvPr>
            <p:ph type="sldNum" sz="quarter" idx="12"/>
          </p:nvPr>
        </p:nvSpPr>
        <p:spPr/>
        <p:txBody>
          <a:bodyPr wrap="square" lIns="25400" tIns="12700" rIns="25400" bIns="12700"/>
          <a:lstStyle/>
          <a:p>
            <a:fld id="{73537B8D-0E33-49ED-9C2D-155FEE1EBBD6}" type="slidenum">
              <a:rPr lang="en-US" altLang="en-US" smtClean="0"/>
              <a:t>70</a:t>
            </a:fld>
            <a:endParaRPr lang="en-US" altLang="en-US"/>
          </a:p>
        </p:txBody>
      </p:sp>
      <p:sp>
        <p:nvSpPr>
          <p:cNvPr id="5" name="TextBox 4">
            <a:extLst>
              <a:ext uri="{FF2B5EF4-FFF2-40B4-BE49-F238E27FC236}">
                <a16:creationId xmlns:a16="http://schemas.microsoft.com/office/drawing/2014/main" id="{9DC74D86-1DD7-4A73-BE00-A7E428C8A2C4}"/>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8" name="TextBox 7">
            <a:extLst>
              <a:ext uri="{FF2B5EF4-FFF2-40B4-BE49-F238E27FC236}">
                <a16:creationId xmlns:a16="http://schemas.microsoft.com/office/drawing/2014/main" id="{162BED10-3DAF-4240-B630-296FFFE3175D}"/>
              </a:ext>
            </a:extLst>
          </p:cNvPr>
          <p:cNvSpPr txBox="1"/>
          <p:nvPr/>
        </p:nvSpPr>
        <p:spPr>
          <a:xfrm>
            <a:off x="2447072" y="6087021"/>
            <a:ext cx="4249882" cy="369332"/>
          </a:xfrm>
          <a:prstGeom prst="rect">
            <a:avLst/>
          </a:prstGeom>
          <a:noFill/>
        </p:spPr>
        <p:txBody>
          <a:bodyPr wrap="square" lIns="25400" tIns="12700" rIns="25400" bIns="12700" rtlCol="0">
            <a:spAutoFit/>
          </a:bodyPr>
          <a:lstStyle/>
          <a:p>
            <a:pPr algn="ctr"/>
            <a:r>
              <a:rPr lang="en-US" sz="1200" dirty="0"/>
              <a:t>Plattenepithelkarzinom der Bindehaut</a:t>
            </a:r>
          </a:p>
        </p:txBody>
      </p:sp>
      <p:pic>
        <p:nvPicPr>
          <p:cNvPr id="3" name="Picture 2">
            <a:extLst>
              <a:ext uri="{FF2B5EF4-FFF2-40B4-BE49-F238E27FC236}">
                <a16:creationId xmlns:a16="http://schemas.microsoft.com/office/drawing/2014/main" id="{12F7DB4D-724B-4858-B426-F3D73CB203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625" y="1381125"/>
            <a:ext cx="6000750" cy="4095750"/>
          </a:xfrm>
          <a:prstGeom prst="rect">
            <a:avLst/>
          </a:prstGeom>
        </p:spPr>
      </p:pic>
    </p:spTree>
    <p:extLst>
      <p:ext uri="{BB962C8B-B14F-4D97-AF65-F5344CB8AC3E}">
        <p14:creationId xmlns:p14="http://schemas.microsoft.com/office/powerpoint/2010/main" val="3650490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A</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5364162"/>
          </a:xfrm>
        </p:spPr>
        <p:txBody>
          <a:bodyPr wrap="square" lIns="25400" tIns="12700" rIns="25400" bIns="12700"/>
          <a:lstStyle/>
          <a:p>
            <a:pPr marL="0" indent="0" eaLnBrk="1" hangingPunct="1">
              <a:buNone/>
              <a:defRPr/>
            </a:pPr>
            <a:r>
              <a:rPr lang="en-US" sz="1200" dirty="0">
                <a:solidFill>
                  <a:schemeClr val="bg1">
                    <a:lumMod val="75000"/>
                  </a:schemeClr>
                </a:solidFill>
              </a:rPr>
              <a:t>Wie </a:t>
            </a:r>
            <a:r>
              <a:rPr lang="en-US" sz="1200" dirty="0" err="1">
                <a:solidFill>
                  <a:schemeClr val="bg1">
                    <a:lumMod val="75000"/>
                  </a:schemeClr>
                </a:solidFill>
              </a:rPr>
              <a:t>sich</a:t>
            </a:r>
            <a:r>
              <a:rPr lang="en-US" sz="1200" dirty="0">
                <a:solidFill>
                  <a:schemeClr val="bg1">
                    <a:lumMod val="75000"/>
                  </a:schemeClr>
                </a:solidFill>
              </a:rPr>
              <a:t> </a:t>
            </a:r>
            <a:r>
              <a:rPr lang="en-US" sz="1200" dirty="0" err="1">
                <a:solidFill>
                  <a:schemeClr val="bg1">
                    <a:lumMod val="75000"/>
                  </a:schemeClr>
                </a:solidFill>
              </a:rPr>
              <a:t>ein</a:t>
            </a:r>
            <a:r>
              <a:rPr lang="en-US" sz="1200" dirty="0">
                <a:solidFill>
                  <a:schemeClr val="bg1">
                    <a:lumMod val="75000"/>
                  </a:schemeClr>
                </a:solidFill>
              </a:rPr>
              <a:t> </a:t>
            </a:r>
            <a:r>
              <a:rPr lang="en-US" sz="1200" dirty="0" err="1">
                <a:solidFill>
                  <a:schemeClr val="bg1">
                    <a:lumMod val="75000"/>
                  </a:schemeClr>
                </a:solidFill>
              </a:rPr>
              <a:t>Pingueculum</a:t>
            </a:r>
            <a:r>
              <a:rPr lang="en-US" sz="1200" dirty="0">
                <a:solidFill>
                  <a:schemeClr val="bg1">
                    <a:lumMod val="75000"/>
                  </a:schemeClr>
                </a:solidFill>
              </a:rPr>
              <a:t> darstellt…</a:t>
            </a:r>
          </a:p>
          <a:p>
            <a:pPr marL="0" indent="0" eaLnBrk="1" hangingPunct="1">
              <a:buNone/>
              <a:defRPr/>
            </a:pPr>
            <a:r>
              <a:rPr lang="en-US" sz="1200" dirty="0">
                <a:solidFill>
                  <a:schemeClr val="bg1">
                    <a:lumMod val="75000"/>
                  </a:schemeClr>
                </a:solidFill>
              </a:rPr>
              <a:t>	</a:t>
            </a:r>
            <a:r>
              <a:rPr lang="en-US" sz="1200" i="1" dirty="0">
                <a:solidFill>
                  <a:schemeClr val="bg1">
                    <a:lumMod val="75000"/>
                  </a:schemeClr>
                </a:solidFill>
              </a:rPr>
              <a:t>Aussehen</a:t>
            </a:r>
            <a:r>
              <a:rPr lang="en-US" sz="1200" dirty="0">
                <a:solidFill>
                  <a:schemeClr val="bg1">
                    <a:lumMod val="75000"/>
                  </a:schemeClr>
                </a:solidFill>
              </a:rPr>
              <a:t>: Gelb-weiße Masse</a:t>
            </a:r>
          </a:p>
          <a:p>
            <a:pPr marL="0" indent="0" eaLnBrk="1" hangingPunct="1">
              <a:buNone/>
              <a:defRPr/>
            </a:pPr>
            <a:r>
              <a:rPr lang="en-US" sz="1200" dirty="0">
                <a:solidFill>
                  <a:schemeClr val="bg1">
                    <a:lumMod val="75000"/>
                  </a:schemeClr>
                </a:solidFill>
              </a:rPr>
              <a:t>	</a:t>
            </a:r>
            <a:r>
              <a:rPr lang="en-US" sz="1200" b="1" i="1" dirty="0" err="1"/>
              <a:t>Lokalisation</a:t>
            </a:r>
            <a:r>
              <a:rPr lang="en-US" sz="1200" b="1" dirty="0"/>
              <a:t>: </a:t>
            </a:r>
            <a:r>
              <a:rPr lang="en-US" sz="1200" b="1" dirty="0">
                <a:solidFill>
                  <a:srgbClr val="0000FF"/>
                </a:solidFill>
              </a:rPr>
              <a:t>IPFZ-</a:t>
            </a:r>
            <a:r>
              <a:rPr lang="en-US" sz="1200" b="1" dirty="0" err="1">
                <a:solidFill>
                  <a:srgbClr val="0000FF"/>
                </a:solidFill>
              </a:rPr>
              <a:t>Bereich</a:t>
            </a:r>
            <a:r>
              <a:rPr lang="en-US" sz="1200" b="1" dirty="0">
                <a:solidFill>
                  <a:srgbClr val="0000FF"/>
                </a:solidFill>
              </a:rPr>
              <a:t> nahe dem Limbus</a:t>
            </a:r>
          </a:p>
          <a:p>
            <a:pPr marL="0" indent="0" eaLnBrk="1" hangingPunct="1">
              <a:buNone/>
              <a:defRPr/>
            </a:pPr>
            <a:r>
              <a:rPr lang="en-US" sz="1200" dirty="0"/>
              <a:t>	</a:t>
            </a:r>
            <a:r>
              <a:rPr lang="en-US" sz="1200" i="1" dirty="0" err="1">
                <a:solidFill>
                  <a:schemeClr val="bg1">
                    <a:lumMod val="75000"/>
                  </a:schemeClr>
                </a:solidFill>
              </a:rPr>
              <a:t>Lateralität</a:t>
            </a:r>
            <a:r>
              <a:rPr lang="en-US" sz="1200" dirty="0">
                <a:solidFill>
                  <a:schemeClr val="bg1">
                    <a:lumMod val="75000"/>
                  </a:schemeClr>
                </a:solidFill>
              </a:rPr>
              <a:t>:</a:t>
            </a: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8</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
        <p:nvSpPr>
          <p:cNvPr id="3" name="TextBox 2">
            <a:extLst>
              <a:ext uri="{FF2B5EF4-FFF2-40B4-BE49-F238E27FC236}">
                <a16:creationId xmlns:a16="http://schemas.microsoft.com/office/drawing/2014/main" id="{161D07DF-6954-4538-91A8-FEDB909E8AA1}"/>
              </a:ext>
            </a:extLst>
          </p:cNvPr>
          <p:cNvSpPr txBox="1"/>
          <p:nvPr/>
        </p:nvSpPr>
        <p:spPr>
          <a:xfrm>
            <a:off x="3048000" y="3136612"/>
            <a:ext cx="4943982" cy="584775"/>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rgbClr val="0000FF"/>
                </a:solidFill>
              </a:rPr>
              <a:t>Treten Pinguecula nasal oder temporal auf?</a:t>
            </a:r>
          </a:p>
          <a:p>
            <a:r>
              <a:rPr lang="en-US" sz="1200" dirty="0">
                <a:solidFill>
                  <a:srgbClr val="0000FF"/>
                </a:solidFill>
              </a:rPr>
              <a:t>Beides, aber sie treten häufiger nasal auf  </a:t>
            </a:r>
          </a:p>
        </p:txBody>
      </p:sp>
    </p:spTree>
    <p:extLst>
      <p:ext uri="{BB962C8B-B14F-4D97-AF65-F5344CB8AC3E}">
        <p14:creationId xmlns:p14="http://schemas.microsoft.com/office/powerpoint/2010/main" val="3495388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BC75514-001E-4F3A-89DA-74BFBE635AB9}"/>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en-US" altLang="en-US" sz="1800" dirty="0"/>
              <a:t>F</a:t>
            </a:r>
          </a:p>
        </p:txBody>
      </p:sp>
      <p:sp>
        <p:nvSpPr>
          <p:cNvPr id="11267" name="Rectangle 3">
            <a:extLst>
              <a:ext uri="{FF2B5EF4-FFF2-40B4-BE49-F238E27FC236}">
                <a16:creationId xmlns:a16="http://schemas.microsoft.com/office/drawing/2014/main" id="{F929DE5B-F20A-4FD8-BDE7-08204F35D59D}"/>
              </a:ext>
            </a:extLst>
          </p:cNvPr>
          <p:cNvSpPr>
            <a:spLocks noGrp="1" noChangeArrowheads="1"/>
          </p:cNvSpPr>
          <p:nvPr>
            <p:ph type="body" idx="1"/>
          </p:nvPr>
        </p:nvSpPr>
        <p:spPr>
          <a:xfrm>
            <a:off x="304800" y="1371600"/>
            <a:ext cx="8229600" cy="2057400"/>
          </a:xfrm>
        </p:spPr>
        <p:txBody>
          <a:bodyPr wrap="square" lIns="25400" tIns="12700" rIns="25400" bIns="12700"/>
          <a:lstStyle/>
          <a:p>
            <a:pPr marL="0" indent="0" eaLnBrk="1" hangingPunct="1">
              <a:buNone/>
              <a:defRPr/>
            </a:pPr>
            <a:r>
              <a:rPr lang="en-US" sz="1200" dirty="0"/>
              <a:t>Wie </a:t>
            </a:r>
            <a:r>
              <a:rPr lang="en-US" sz="1200" dirty="0" err="1"/>
              <a:t>sich</a:t>
            </a:r>
            <a:r>
              <a:rPr lang="en-US" sz="1200" dirty="0"/>
              <a:t> </a:t>
            </a:r>
            <a:r>
              <a:rPr lang="en-US" sz="1200" dirty="0" err="1"/>
              <a:t>ein</a:t>
            </a:r>
            <a:r>
              <a:rPr lang="en-US" sz="1200" dirty="0"/>
              <a:t> </a:t>
            </a:r>
            <a:r>
              <a:rPr lang="en-US" sz="1200" dirty="0" err="1"/>
              <a:t>Pingueculum</a:t>
            </a:r>
            <a:r>
              <a:rPr lang="en-US" sz="1200" dirty="0"/>
              <a:t> darstellt…</a:t>
            </a:r>
          </a:p>
          <a:p>
            <a:pPr marL="0" indent="0" eaLnBrk="1" hangingPunct="1">
              <a:buNone/>
              <a:defRPr/>
            </a:pPr>
            <a:r>
              <a:rPr lang="en-US" sz="1200" dirty="0"/>
              <a:t>	</a:t>
            </a:r>
            <a:r>
              <a:rPr lang="en-US" sz="1200" i="1" dirty="0"/>
              <a:t>Aussehen</a:t>
            </a:r>
            <a:r>
              <a:rPr lang="en-US" sz="1200" dirty="0"/>
              <a:t>: </a:t>
            </a:r>
            <a:r>
              <a:rPr lang="en-US" sz="1200" dirty="0">
                <a:solidFill>
                  <a:srgbClr val="0000FF"/>
                </a:solidFill>
              </a:rPr>
              <a:t>Gelb-weiße Masse</a:t>
            </a:r>
          </a:p>
          <a:p>
            <a:pPr marL="0" indent="0" eaLnBrk="1" hangingPunct="1">
              <a:buNone/>
              <a:defRPr/>
            </a:pPr>
            <a:r>
              <a:rPr lang="en-US" sz="1200" dirty="0"/>
              <a:t>	</a:t>
            </a:r>
            <a:r>
              <a:rPr lang="en-US" sz="1200" i="1" dirty="0" err="1"/>
              <a:t>Lokalisation</a:t>
            </a:r>
            <a:r>
              <a:rPr lang="en-US" sz="1200" dirty="0"/>
              <a:t>: </a:t>
            </a:r>
            <a:r>
              <a:rPr lang="en-US" sz="1200" dirty="0">
                <a:solidFill>
                  <a:srgbClr val="0000FF"/>
                </a:solidFill>
              </a:rPr>
              <a:t>IPFZ-</a:t>
            </a:r>
            <a:r>
              <a:rPr lang="en-US" sz="1200" dirty="0" err="1">
                <a:solidFill>
                  <a:srgbClr val="0000FF"/>
                </a:solidFill>
              </a:rPr>
              <a:t>Konjunktiva</a:t>
            </a:r>
            <a:r>
              <a:rPr lang="en-US" sz="1200" dirty="0">
                <a:solidFill>
                  <a:srgbClr val="0000FF"/>
                </a:solidFill>
              </a:rPr>
              <a:t> nahe dem Limbus</a:t>
            </a:r>
          </a:p>
          <a:p>
            <a:pPr marL="0" indent="0" eaLnBrk="1" hangingPunct="1">
              <a:buNone/>
              <a:defRPr/>
            </a:pPr>
            <a:r>
              <a:rPr lang="en-US" sz="1200" dirty="0"/>
              <a:t>	</a:t>
            </a:r>
            <a:r>
              <a:rPr lang="en-US" sz="1200" i="1" dirty="0"/>
              <a:t>Lateralität</a:t>
            </a:r>
            <a:r>
              <a:rPr lang="en-US" sz="1200" dirty="0"/>
              <a:t>:</a:t>
            </a:r>
            <a:endParaRPr lang="en-US" sz="2600" dirty="0">
              <a:solidFill>
                <a:srgbClr val="0000FF"/>
              </a:solidFill>
            </a:endParaRPr>
          </a:p>
          <a:p>
            <a:pPr marL="0" indent="0" eaLnBrk="1" hangingPunct="1">
              <a:buNone/>
              <a:defRPr/>
            </a:pPr>
            <a:endParaRPr lang="en-US" sz="2600" dirty="0">
              <a:solidFill>
                <a:srgbClr val="0000FF"/>
              </a:solidFill>
            </a:endParaRPr>
          </a:p>
          <a:p>
            <a:pPr marL="0" indent="0" eaLnBrk="1" hangingPunct="1">
              <a:buNone/>
              <a:defRPr/>
            </a:pPr>
            <a:endParaRPr lang="en-US" sz="2600" dirty="0">
              <a:solidFill>
                <a:srgbClr val="0000FF"/>
              </a:solidFill>
            </a:endParaRPr>
          </a:p>
        </p:txBody>
      </p:sp>
      <p:sp>
        <p:nvSpPr>
          <p:cNvPr id="12292" name="Slide Number Placeholder 1">
            <a:extLst>
              <a:ext uri="{FF2B5EF4-FFF2-40B4-BE49-F238E27FC236}">
                <a16:creationId xmlns:a16="http://schemas.microsoft.com/office/drawing/2014/main" id="{B3B47FE3-710E-46DE-A772-7E420B31320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23B4E8D-1277-4059-B335-F37E04432297}" type="slidenum">
              <a:rPr lang="en-US" altLang="en-US" sz="1000"/>
              <a:t>9</a:t>
            </a:fld>
            <a:endParaRPr lang="en-US" altLang="en-US" sz="1000"/>
          </a:p>
        </p:txBody>
      </p:sp>
      <p:sp>
        <p:nvSpPr>
          <p:cNvPr id="6" name="TextBox 5">
            <a:extLst>
              <a:ext uri="{FF2B5EF4-FFF2-40B4-BE49-F238E27FC236}">
                <a16:creationId xmlns:a16="http://schemas.microsoft.com/office/drawing/2014/main" id="{C8DBE5AE-9B37-4C92-BE7B-5BFCF2D5056D}"/>
              </a:ext>
            </a:extLst>
          </p:cNvPr>
          <p:cNvSpPr txBox="1"/>
          <p:nvPr/>
        </p:nvSpPr>
        <p:spPr>
          <a:xfrm>
            <a:off x="2782856" y="361890"/>
            <a:ext cx="3578287" cy="400110"/>
          </a:xfrm>
          <a:prstGeom prst="rect">
            <a:avLst/>
          </a:prstGeom>
          <a:solidFill>
            <a:srgbClr val="FFFF00"/>
          </a:solidFill>
        </p:spPr>
        <p:txBody>
          <a:bodyPr wrap="square" lIns="25400" tIns="12700" rIns="25400" bIns="12700" rtlCol="0">
            <a:spAutoFit/>
          </a:bodyPr>
          <a:lstStyle/>
          <a:p>
            <a:pPr algn="ctr"/>
            <a:r>
              <a:rPr lang="en-US" sz="1200" b="1" dirty="0">
                <a:solidFill>
                  <a:srgbClr val="0000FF"/>
                </a:solidFill>
              </a:rPr>
              <a:t>Surferauge </a:t>
            </a:r>
            <a:r>
              <a:rPr lang="en-US" sz="1200" b="1" i="1" dirty="0">
                <a:solidFill>
                  <a:srgbClr val="0000FF"/>
                </a:solidFill>
              </a:rPr>
              <a:t>(Surferauge?)</a:t>
            </a:r>
          </a:p>
        </p:txBody>
      </p:sp>
    </p:spTree>
    <p:extLst>
      <p:ext uri="{BB962C8B-B14F-4D97-AF65-F5344CB8AC3E}">
        <p14:creationId xmlns:p14="http://schemas.microsoft.com/office/powerpoint/2010/main" val="3268127884"/>
      </p:ext>
    </p:extLst>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0</TotalTime>
  <Words>4856</Words>
  <Application>Microsoft Office PowerPoint</Application>
  <PresentationFormat>Bildschirmpräsentation (4:3)</PresentationFormat>
  <Paragraphs>838</Paragraphs>
  <Slides>70</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70</vt:i4>
      </vt:variant>
    </vt:vector>
  </HeadingPairs>
  <TitlesOfParts>
    <vt:vector size="75" baseType="lpstr">
      <vt:lpstr>Arial</vt:lpstr>
      <vt:lpstr>Calibri</vt:lpstr>
      <vt:lpstr>Segoe Script</vt:lpstr>
      <vt:lpstr>Wingdings</vt:lpstr>
      <vt:lpstr>Network</vt:lpstr>
      <vt:lpstr>F</vt:lpstr>
      <vt:lpstr>Fragen und Antworten</vt:lpstr>
      <vt:lpstr>PowerPoint-Präsentation</vt:lpstr>
      <vt:lpstr>Fragen und Antworten</vt:lpstr>
      <vt:lpstr>Fragen und Antworten</vt:lpstr>
      <vt:lpstr>F</vt:lpstr>
      <vt:lpstr>Fragen und Antworten</vt:lpstr>
      <vt:lpstr>A</vt:lpstr>
      <vt:lpstr>F</vt:lpstr>
      <vt:lpstr>A</vt:lpstr>
      <vt:lpstr>F</vt:lpstr>
      <vt:lpstr>A</vt:lpstr>
      <vt:lpstr>F</vt:lpstr>
      <vt:lpstr>A</vt:lpstr>
      <vt:lpstr>F</vt:lpstr>
      <vt:lpstr>Fragen und Antworten</vt:lpstr>
      <vt:lpstr>A</vt:lpstr>
      <vt:lpstr>F</vt:lpstr>
      <vt:lpstr>Fragen und Antworten</vt:lpstr>
      <vt:lpstr>A</vt:lpstr>
      <vt:lpstr>F</vt:lpstr>
      <vt:lpstr>Fragen und Antworten</vt:lpstr>
      <vt:lpstr>PowerPoint-Präsentation</vt:lpstr>
      <vt:lpstr>Fragen und Antworten</vt:lpstr>
      <vt:lpstr>Fragen und Antworten</vt:lpstr>
      <vt:lpstr>A</vt:lpstr>
      <vt:lpstr>F</vt:lpstr>
      <vt:lpstr>A</vt:lpstr>
      <vt:lpstr>F</vt:lpstr>
      <vt:lpstr>A</vt:lpstr>
      <vt:lpstr>F</vt:lpstr>
      <vt:lpstr>A</vt:lpstr>
      <vt:lpstr>F</vt:lpstr>
      <vt:lpstr>A</vt:lpstr>
      <vt:lpstr>F</vt:lpstr>
      <vt:lpstr>Fragen und Antworten</vt:lpstr>
      <vt:lpstr>A</vt:lpstr>
      <vt:lpstr>F</vt:lpstr>
      <vt:lpstr>Fragen und Antworten</vt:lpstr>
      <vt:lpstr>A</vt:lpstr>
      <vt:lpstr>Q</vt:lpstr>
      <vt:lpstr>A</vt:lpstr>
      <vt:lpstr>Q</vt:lpstr>
      <vt:lpstr>A</vt:lpstr>
      <vt:lpstr>PowerPoint-Präsentation</vt:lpstr>
      <vt:lpstr>F</vt:lpstr>
      <vt:lpstr>A</vt:lpstr>
      <vt:lpstr>F</vt:lpstr>
      <vt:lpstr>A</vt:lpstr>
      <vt:lpstr>PowerPoint-Präsentation</vt:lpstr>
      <vt:lpstr>PowerPoint-Präsentation</vt:lpstr>
      <vt:lpstr>PowerPoint-Präsentation</vt:lpstr>
      <vt:lpstr>F</vt:lpstr>
      <vt:lpstr>A</vt:lpstr>
      <vt:lpstr>F</vt:lpstr>
      <vt:lpstr>A</vt:lpstr>
      <vt:lpstr>PowerPoint-Präsentation</vt:lpstr>
      <vt:lpstr>F</vt:lpstr>
      <vt:lpstr>Fragen und Antworten</vt:lpstr>
      <vt:lpstr>A</vt:lpstr>
      <vt:lpstr>PowerPoint-Präsentation</vt:lpstr>
      <vt:lpstr>F</vt:lpstr>
      <vt:lpstr>A</vt:lpstr>
      <vt:lpstr>F</vt:lpstr>
      <vt:lpstr>A</vt:lpstr>
      <vt:lpstr>F</vt:lpstr>
      <vt:lpstr>A</vt:lpstr>
      <vt:lpstr>F</vt:lpstr>
      <vt:lpstr>A</vt:lpstr>
      <vt:lpstr>PowerPoint-Präsentation</vt:lpstr>
    </vt:vector>
  </TitlesOfParts>
  <Company>LSU Health Sciences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dc:title>
  <dc:creator>Steven Flynn</dc:creator>
  <cp:keywords>, docId:7BAE484C86AA64F374AC2968EC4C0238</cp:keywords>
  <cp:lastModifiedBy>Assaf Abdelrahman</cp:lastModifiedBy>
  <cp:revision>90</cp:revision>
  <dcterms:created xsi:type="dcterms:W3CDTF">2008-09-16T18:14:43Z</dcterms:created>
  <dcterms:modified xsi:type="dcterms:W3CDTF">2026-08-03T11:05:04Z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a375977-6a8b-49f8-8232-e8eaac98c745_Enabled">
    <vt:lpwstr>true</vt:lpwstr>
  </property>
  <property fmtid="{D5CDD505-2E9C-101B-9397-08002B2CF9AE}" pid="3" name="MSIP_Label_da375977-6a8b-49f8-8232-e8eaac98c745_SetDate">
    <vt:lpwstr>2026-07-08T07:01:48Z</vt:lpwstr>
  </property>
  <property fmtid="{D5CDD505-2E9C-101B-9397-08002B2CF9AE}" pid="4" name="MSIP_Label_da375977-6a8b-49f8-8232-e8eaac98c745_Method">
    <vt:lpwstr>Standard</vt:lpwstr>
  </property>
  <property fmtid="{D5CDD505-2E9C-101B-9397-08002B2CF9AE}" pid="5" name="MSIP_Label_da375977-6a8b-49f8-8232-e8eaac98c745_Name">
    <vt:lpwstr>Intern</vt:lpwstr>
  </property>
  <property fmtid="{D5CDD505-2E9C-101B-9397-08002B2CF9AE}" pid="6" name="MSIP_Label_da375977-6a8b-49f8-8232-e8eaac98c745_SiteId">
    <vt:lpwstr>f3391131-35b6-4b9b-a8e1-f1c8b620c044</vt:lpwstr>
  </property>
  <property fmtid="{D5CDD505-2E9C-101B-9397-08002B2CF9AE}" pid="7" name="MSIP_Label_da375977-6a8b-49f8-8232-e8eaac98c745_ActionId">
    <vt:lpwstr>525ddfda-d1c2-4ded-bd02-42f857f2e6b5</vt:lpwstr>
  </property>
  <property fmtid="{D5CDD505-2E9C-101B-9397-08002B2CF9AE}" pid="8" name="MSIP_Label_da375977-6a8b-49f8-8232-e8eaac98c745_ContentBits">
    <vt:lpwstr>0</vt:lpwstr>
  </property>
  <property fmtid="{D5CDD505-2E9C-101B-9397-08002B2CF9AE}" pid="9" name="MSIP_Label_da375977-6a8b-49f8-8232-e8eaac98c745_Tag">
    <vt:lpwstr>10, 3, 0, 1</vt:lpwstr>
  </property>
</Properties>
</file>